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80" r:id="rId3"/>
    <p:sldId id="282" r:id="rId4"/>
    <p:sldId id="257" r:id="rId5"/>
    <p:sldId id="256" r:id="rId6"/>
    <p:sldId id="258" r:id="rId7"/>
    <p:sldId id="259" r:id="rId8"/>
    <p:sldId id="261" r:id="rId9"/>
    <p:sldId id="262" r:id="rId10"/>
    <p:sldId id="263" r:id="rId11"/>
    <p:sldId id="264" r:id="rId12"/>
    <p:sldId id="265" r:id="rId13"/>
    <p:sldId id="266" r:id="rId14"/>
    <p:sldId id="267" r:id="rId15"/>
    <p:sldId id="268" r:id="rId16"/>
    <p:sldId id="269" r:id="rId17"/>
    <p:sldId id="271" r:id="rId18"/>
    <p:sldId id="272" r:id="rId19"/>
    <p:sldId id="274" r:id="rId20"/>
    <p:sldId id="273" r:id="rId21"/>
    <p:sldId id="275" r:id="rId22"/>
    <p:sldId id="276" r:id="rId23"/>
    <p:sldId id="277" r:id="rId24"/>
    <p:sldId id="278" r:id="rId25"/>
    <p:sldId id="279" r:id="rId26"/>
    <p:sldId id="281"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1" autoAdjust="0"/>
  </p:normalViewPr>
  <p:slideViewPr>
    <p:cSldViewPr snapToGrid="0" snapToObjects="1">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101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131440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77144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3527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E4D39-E7F6-5E46-B030-30EE5F8B26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30564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E4D39-E7F6-5E46-B030-30EE5F8B26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680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E4D39-E7F6-5E46-B030-30EE5F8B263E}"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30175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E4D39-E7F6-5E46-B030-30EE5F8B263E}"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15965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E4D39-E7F6-5E46-B030-30EE5F8B263E}"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976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4D39-E7F6-5E46-B030-30EE5F8B26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5199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4D39-E7F6-5E46-B030-30EE5F8B26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6905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E4D39-E7F6-5E46-B030-30EE5F8B263E}"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7584-E129-DD4C-B254-E1E4D98C6F0A}" type="slidenum">
              <a:rPr lang="en-US" smtClean="0"/>
              <a:t>‹#›</a:t>
            </a:fld>
            <a:endParaRPr lang="en-US"/>
          </a:p>
        </p:txBody>
      </p:sp>
      <p:pic>
        <p:nvPicPr>
          <p:cNvPr id="7" name="Picture 6"/>
          <p:cNvPicPr>
            <a:picLocks noChangeAspect="1"/>
          </p:cNvPicPr>
          <p:nvPr userDrawn="1"/>
        </p:nvPicPr>
        <p:blipFill>
          <a:blip r:embed="rId13">
            <a:alphaModFix amt="23000"/>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33035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120"/>
            <a:ext cx="7772400" cy="1470025"/>
          </a:xfrm>
        </p:spPr>
        <p:txBody>
          <a:bodyPr/>
          <a:lstStyle/>
          <a:p>
            <a:r>
              <a:rPr lang="en-US" dirty="0" smtClean="0"/>
              <a:t>Harbors Committee Report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61" y="1315361"/>
            <a:ext cx="6976833" cy="4670442"/>
          </a:xfrm>
          <a:prstGeom prst="rect">
            <a:avLst/>
          </a:prstGeom>
        </p:spPr>
      </p:pic>
      <p:sp>
        <p:nvSpPr>
          <p:cNvPr id="5" name="TextBox 4"/>
          <p:cNvSpPr txBox="1"/>
          <p:nvPr/>
        </p:nvSpPr>
        <p:spPr>
          <a:xfrm>
            <a:off x="5776191" y="6148140"/>
            <a:ext cx="2377703" cy="369332"/>
          </a:xfrm>
          <a:prstGeom prst="rect">
            <a:avLst/>
          </a:prstGeom>
          <a:noFill/>
        </p:spPr>
        <p:txBody>
          <a:bodyPr wrap="square" rtlCol="0">
            <a:spAutoFit/>
          </a:bodyPr>
          <a:lstStyle/>
          <a:p>
            <a:r>
              <a:rPr lang="en-US" dirty="0" smtClean="0"/>
              <a:t>     September 17, 2018</a:t>
            </a:r>
            <a:endParaRPr lang="en-US" dirty="0"/>
          </a:p>
        </p:txBody>
      </p:sp>
      <p:sp>
        <p:nvSpPr>
          <p:cNvPr id="6" name="TextBox 5"/>
          <p:cNvSpPr txBox="1"/>
          <p:nvPr/>
        </p:nvSpPr>
        <p:spPr>
          <a:xfrm>
            <a:off x="974838" y="6148140"/>
            <a:ext cx="2437334" cy="369332"/>
          </a:xfrm>
          <a:prstGeom prst="rect">
            <a:avLst/>
          </a:prstGeom>
          <a:noFill/>
        </p:spPr>
        <p:txBody>
          <a:bodyPr wrap="none" rtlCol="0">
            <a:spAutoFit/>
          </a:bodyPr>
          <a:lstStyle/>
          <a:p>
            <a:r>
              <a:rPr lang="en-US" dirty="0" smtClean="0"/>
              <a:t>Town Council Workshop</a:t>
            </a:r>
            <a:endParaRPr lang="en-US" dirty="0"/>
          </a:p>
        </p:txBody>
      </p:sp>
    </p:spTree>
    <p:extLst>
      <p:ext uri="{BB962C8B-B14F-4D97-AF65-F5344CB8AC3E}">
        <p14:creationId xmlns:p14="http://schemas.microsoft.com/office/powerpoint/2010/main" val="92741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7.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5680"/>
          </a:xfrm>
          <a:prstGeom prst="rect">
            <a:avLst/>
          </a:prstGeom>
        </p:spPr>
      </p:pic>
    </p:spTree>
    <p:extLst>
      <p:ext uri="{BB962C8B-B14F-4D97-AF65-F5344CB8AC3E}">
        <p14:creationId xmlns:p14="http://schemas.microsoft.com/office/powerpoint/2010/main" val="284755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7.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5698719"/>
          </a:xfrm>
          <a:prstGeom prst="rect">
            <a:avLst/>
          </a:prstGeom>
        </p:spPr>
      </p:pic>
      <p:sp>
        <p:nvSpPr>
          <p:cNvPr id="4" name="TextBox 3"/>
          <p:cNvSpPr txBox="1"/>
          <p:nvPr/>
        </p:nvSpPr>
        <p:spPr>
          <a:xfrm>
            <a:off x="283491" y="6305164"/>
            <a:ext cx="6826462" cy="369332"/>
          </a:xfrm>
          <a:prstGeom prst="rect">
            <a:avLst/>
          </a:prstGeom>
          <a:noFill/>
        </p:spPr>
        <p:txBody>
          <a:bodyPr wrap="square" rtlCol="0">
            <a:spAutoFit/>
          </a:bodyPr>
          <a:lstStyle/>
          <a:p>
            <a:r>
              <a:rPr lang="en-US" dirty="0" smtClean="0"/>
              <a:t>Shoreline visitation year round.</a:t>
            </a:r>
            <a:endParaRPr lang="en-US" dirty="0"/>
          </a:p>
        </p:txBody>
      </p:sp>
    </p:spTree>
    <p:extLst>
      <p:ext uri="{BB962C8B-B14F-4D97-AF65-F5344CB8AC3E}">
        <p14:creationId xmlns:p14="http://schemas.microsoft.com/office/powerpoint/2010/main" val="198604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0.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0"/>
            <a:ext cx="7240328" cy="5681452"/>
          </a:xfrm>
          <a:prstGeom prst="rect">
            <a:avLst/>
          </a:prstGeom>
        </p:spPr>
      </p:pic>
      <p:sp>
        <p:nvSpPr>
          <p:cNvPr id="3" name="TextBox 2"/>
          <p:cNvSpPr txBox="1"/>
          <p:nvPr/>
        </p:nvSpPr>
        <p:spPr>
          <a:xfrm>
            <a:off x="635020" y="5828875"/>
            <a:ext cx="8130520" cy="923330"/>
          </a:xfrm>
          <a:prstGeom prst="rect">
            <a:avLst/>
          </a:prstGeom>
          <a:noFill/>
        </p:spPr>
        <p:txBody>
          <a:bodyPr wrap="square" rtlCol="0">
            <a:spAutoFit/>
          </a:bodyPr>
          <a:lstStyle/>
          <a:p>
            <a:r>
              <a:rPr lang="en-US" dirty="0"/>
              <a:t>Residents engage in the range of shoreline activities </a:t>
            </a:r>
            <a:r>
              <a:rPr lang="mr-IN" dirty="0"/>
              <a:t>–</a:t>
            </a:r>
            <a:r>
              <a:rPr lang="en-US" dirty="0"/>
              <a:t> swimming, boating, walking, fishing, etc.</a:t>
            </a:r>
          </a:p>
          <a:p>
            <a:endParaRPr lang="en-US" dirty="0"/>
          </a:p>
        </p:txBody>
      </p:sp>
    </p:spTree>
    <p:extLst>
      <p:ext uri="{BB962C8B-B14F-4D97-AF65-F5344CB8AC3E}">
        <p14:creationId xmlns:p14="http://schemas.microsoft.com/office/powerpoint/2010/main" val="2011955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1"/>
            <a:ext cx="9144000" cy="5593014"/>
          </a:xfrm>
          <a:prstGeom prst="rect">
            <a:avLst/>
          </a:prstGeom>
        </p:spPr>
      </p:pic>
      <p:sp>
        <p:nvSpPr>
          <p:cNvPr id="4" name="TextBox 3"/>
          <p:cNvSpPr txBox="1"/>
          <p:nvPr/>
        </p:nvSpPr>
        <p:spPr>
          <a:xfrm>
            <a:off x="249472" y="5987638"/>
            <a:ext cx="8119180" cy="646331"/>
          </a:xfrm>
          <a:prstGeom prst="rect">
            <a:avLst/>
          </a:prstGeom>
          <a:noFill/>
        </p:spPr>
        <p:txBody>
          <a:bodyPr wrap="square" rtlCol="0">
            <a:spAutoFit/>
          </a:bodyPr>
          <a:lstStyle/>
          <a:p>
            <a:r>
              <a:rPr lang="en-US" dirty="0"/>
              <a:t>Top 3 access points: Fort Williams, Kettle Cove and Crescent </a:t>
            </a:r>
            <a:r>
              <a:rPr lang="en-US" dirty="0" smtClean="0"/>
              <a:t>Beach.</a:t>
            </a:r>
            <a:endParaRPr lang="en-US" dirty="0"/>
          </a:p>
          <a:p>
            <a:endParaRPr lang="en-US" dirty="0"/>
          </a:p>
        </p:txBody>
      </p:sp>
    </p:spTree>
    <p:extLst>
      <p:ext uri="{BB962C8B-B14F-4D97-AF65-F5344CB8AC3E}">
        <p14:creationId xmlns:p14="http://schemas.microsoft.com/office/powerpoint/2010/main" val="319780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97525"/>
          </a:xfrm>
          <a:prstGeom prst="rect">
            <a:avLst/>
          </a:prstGeom>
        </p:spPr>
      </p:pic>
      <p:sp>
        <p:nvSpPr>
          <p:cNvPr id="3" name="TextBox 2"/>
          <p:cNvSpPr txBox="1"/>
          <p:nvPr/>
        </p:nvSpPr>
        <p:spPr>
          <a:xfrm>
            <a:off x="498944" y="6055679"/>
            <a:ext cx="7416123" cy="369332"/>
          </a:xfrm>
          <a:prstGeom prst="rect">
            <a:avLst/>
          </a:prstGeom>
          <a:noFill/>
        </p:spPr>
        <p:txBody>
          <a:bodyPr wrap="square" rtlCol="0">
            <a:spAutoFit/>
          </a:bodyPr>
          <a:lstStyle/>
          <a:p>
            <a:r>
              <a:rPr lang="en-US" dirty="0" smtClean="0"/>
              <a:t>Over half of respondents were satisfied with current public access.</a:t>
            </a:r>
            <a:endParaRPr lang="en-US" dirty="0"/>
          </a:p>
        </p:txBody>
      </p:sp>
    </p:spTree>
    <p:extLst>
      <p:ext uri="{BB962C8B-B14F-4D97-AF65-F5344CB8AC3E}">
        <p14:creationId xmlns:p14="http://schemas.microsoft.com/office/powerpoint/2010/main" val="142235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5015613"/>
          </a:xfrm>
          <a:prstGeom prst="rect">
            <a:avLst/>
          </a:prstGeom>
        </p:spPr>
      </p:pic>
      <p:sp>
        <p:nvSpPr>
          <p:cNvPr id="3" name="TextBox 2"/>
          <p:cNvSpPr txBox="1"/>
          <p:nvPr/>
        </p:nvSpPr>
        <p:spPr>
          <a:xfrm>
            <a:off x="328849" y="5738154"/>
            <a:ext cx="7710954" cy="923330"/>
          </a:xfrm>
          <a:prstGeom prst="rect">
            <a:avLst/>
          </a:prstGeom>
          <a:noFill/>
        </p:spPr>
        <p:txBody>
          <a:bodyPr wrap="square" rtlCol="0">
            <a:spAutoFit/>
          </a:bodyPr>
          <a:lstStyle/>
          <a:p>
            <a:r>
              <a:rPr lang="en-US" dirty="0"/>
              <a:t>Asked how residents would improve public access point the top 3 suggestions: More access points, Better trails and More </a:t>
            </a:r>
            <a:r>
              <a:rPr lang="en-US" dirty="0" smtClean="0"/>
              <a:t>parking.</a:t>
            </a:r>
            <a:endParaRPr lang="en-US" dirty="0"/>
          </a:p>
          <a:p>
            <a:endParaRPr lang="en-US" dirty="0"/>
          </a:p>
        </p:txBody>
      </p:sp>
    </p:spTree>
    <p:extLst>
      <p:ext uri="{BB962C8B-B14F-4D97-AF65-F5344CB8AC3E}">
        <p14:creationId xmlns:p14="http://schemas.microsoft.com/office/powerpoint/2010/main" val="320540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7.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265964"/>
          </a:xfrm>
          <a:prstGeom prst="rect">
            <a:avLst/>
          </a:prstGeom>
        </p:spPr>
      </p:pic>
      <p:sp>
        <p:nvSpPr>
          <p:cNvPr id="4" name="TextBox 3"/>
          <p:cNvSpPr txBox="1"/>
          <p:nvPr/>
        </p:nvSpPr>
        <p:spPr>
          <a:xfrm>
            <a:off x="487604" y="6053364"/>
            <a:ext cx="7631576" cy="646331"/>
          </a:xfrm>
          <a:prstGeom prst="rect">
            <a:avLst/>
          </a:prstGeom>
          <a:noFill/>
        </p:spPr>
        <p:txBody>
          <a:bodyPr wrap="square" rtlCol="0">
            <a:spAutoFit/>
          </a:bodyPr>
          <a:lstStyle/>
          <a:p>
            <a:r>
              <a:rPr lang="en-US" dirty="0"/>
              <a:t>Roughly half of respondents </a:t>
            </a:r>
            <a:r>
              <a:rPr lang="en-US" dirty="0" smtClean="0"/>
              <a:t>were over </a:t>
            </a:r>
            <a:r>
              <a:rPr lang="en-US" dirty="0"/>
              <a:t>55; and half under 55.</a:t>
            </a:r>
          </a:p>
          <a:p>
            <a:endParaRPr lang="en-US" dirty="0"/>
          </a:p>
        </p:txBody>
      </p:sp>
    </p:spTree>
    <p:extLst>
      <p:ext uri="{BB962C8B-B14F-4D97-AF65-F5344CB8AC3E}">
        <p14:creationId xmlns:p14="http://schemas.microsoft.com/office/powerpoint/2010/main" val="1515850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09" y="1395351"/>
            <a:ext cx="6911438" cy="4801314"/>
          </a:xfrm>
          <a:prstGeom prst="rect">
            <a:avLst/>
          </a:prstGeom>
        </p:spPr>
        <p:txBody>
          <a:bodyPr wrap="square">
            <a:spAutoFit/>
          </a:bodyPr>
          <a:lstStyle/>
          <a:p>
            <a:pPr marL="285750" indent="-285750">
              <a:buFont typeface="Arial" panose="020B0604020202020204" pitchFamily="34" charset="0"/>
              <a:buChar char="•"/>
            </a:pPr>
            <a:r>
              <a:rPr lang="en-US" dirty="0" smtClean="0">
                <a:latin typeface="Calibri" panose="020F0502020204030204" pitchFamily="34" charset="0"/>
              </a:rPr>
              <a:t>Review </a:t>
            </a:r>
            <a:r>
              <a:rPr lang="en-US" dirty="0">
                <a:latin typeface="Calibri" panose="020F0502020204030204" pitchFamily="34" charset="0"/>
              </a:rPr>
              <a:t>the Town’s Coastal Waters and Harbor Ordinance and recommend any </a:t>
            </a:r>
            <a:r>
              <a:rPr lang="en-US" dirty="0" smtClean="0">
                <a:latin typeface="Calibri" panose="020F0502020204030204" pitchFamily="34" charset="0"/>
              </a:rPr>
              <a:t>changes it </a:t>
            </a:r>
            <a:r>
              <a:rPr lang="en-US" dirty="0">
                <a:latin typeface="Calibri" panose="020F0502020204030204" pitchFamily="34" charset="0"/>
              </a:rPr>
              <a:t>deems desirable to the Town </a:t>
            </a:r>
            <a:r>
              <a:rPr lang="en-US" dirty="0" smtClean="0">
                <a:latin typeface="Calibri" panose="020F0502020204030204" pitchFamily="34" charset="0"/>
              </a:rPr>
              <a:t>Council.</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Meet with state officials to determine options for boat access in the    Kettle Cove/Crescent Beach State Park area and develop a long-range plan for access.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Update </a:t>
            </a:r>
            <a:r>
              <a:rPr lang="en-US" dirty="0">
                <a:latin typeface="Calibri" panose="020F0502020204030204" pitchFamily="34" charset="0"/>
              </a:rPr>
              <a:t>the maps utilized by the Harbormaster showing potential locations for </a:t>
            </a:r>
            <a:r>
              <a:rPr lang="en-US" dirty="0" smtClean="0">
                <a:latin typeface="Calibri" panose="020F0502020204030204" pitchFamily="34" charset="0"/>
              </a:rPr>
              <a:t>moorings.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Inventory </a:t>
            </a:r>
            <a:r>
              <a:rPr lang="en-US" dirty="0">
                <a:latin typeface="Calibri" panose="020F0502020204030204" pitchFamily="34" charset="0"/>
              </a:rPr>
              <a:t>public water </a:t>
            </a:r>
            <a:r>
              <a:rPr lang="en-US" dirty="0" smtClean="0">
                <a:latin typeface="Calibri" panose="020F0502020204030204" pitchFamily="34" charset="0"/>
              </a:rPr>
              <a:t>access.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Assist </a:t>
            </a:r>
            <a:r>
              <a:rPr lang="en-US" dirty="0">
                <a:latin typeface="Calibri" panose="020F0502020204030204" pitchFamily="34" charset="0"/>
              </a:rPr>
              <a:t>the Comprehensive Plan Committee with the marine resources section of </a:t>
            </a:r>
            <a:r>
              <a:rPr lang="en-US" dirty="0" smtClean="0">
                <a:latin typeface="Calibri" panose="020F0502020204030204" pitchFamily="34" charset="0"/>
              </a:rPr>
              <a:t>the Comprehensive Plan.</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Consider </a:t>
            </a:r>
            <a:r>
              <a:rPr lang="en-US" dirty="0">
                <a:latin typeface="Calibri" panose="020F0502020204030204" pitchFamily="34" charset="0"/>
              </a:rPr>
              <a:t>such other related matters as the Town Council may request</a:t>
            </a:r>
            <a:r>
              <a:rPr lang="en-US" i="1" dirty="0">
                <a:latin typeface="Calibri-Italic"/>
              </a:rPr>
              <a:t>.</a:t>
            </a:r>
            <a:endParaRPr lang="en-US" dirty="0"/>
          </a:p>
        </p:txBody>
      </p:sp>
      <p:sp>
        <p:nvSpPr>
          <p:cNvPr id="3" name="TextBox 2"/>
          <p:cNvSpPr txBox="1"/>
          <p:nvPr/>
        </p:nvSpPr>
        <p:spPr>
          <a:xfrm>
            <a:off x="2078182" y="356260"/>
            <a:ext cx="4818114" cy="769441"/>
          </a:xfrm>
          <a:prstGeom prst="rect">
            <a:avLst/>
          </a:prstGeom>
          <a:noFill/>
        </p:spPr>
        <p:txBody>
          <a:bodyPr wrap="none" rtlCol="0">
            <a:spAutoFit/>
          </a:bodyPr>
          <a:lstStyle/>
          <a:p>
            <a:r>
              <a:rPr lang="en-US" sz="4400" dirty="0" smtClean="0"/>
              <a:t>Committee Charges </a:t>
            </a:r>
            <a:endParaRPr lang="en-US" sz="4400" dirty="0"/>
          </a:p>
        </p:txBody>
      </p:sp>
    </p:spTree>
    <p:extLst>
      <p:ext uri="{BB962C8B-B14F-4D97-AF65-F5344CB8AC3E}">
        <p14:creationId xmlns:p14="http://schemas.microsoft.com/office/powerpoint/2010/main" val="545386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140" y="266596"/>
            <a:ext cx="8175556" cy="1200329"/>
          </a:xfrm>
          <a:prstGeom prst="rect">
            <a:avLst/>
          </a:prstGeom>
          <a:noFill/>
        </p:spPr>
        <p:txBody>
          <a:bodyPr wrap="square" rtlCol="0">
            <a:spAutoFit/>
          </a:bodyPr>
          <a:lstStyle/>
          <a:p>
            <a:pPr algn="ctr"/>
            <a:r>
              <a:rPr lang="en-US" sz="3600" dirty="0" smtClean="0"/>
              <a:t>Coastal Waters and Harbor Ordinance Review Charge</a:t>
            </a:r>
            <a:endParaRPr lang="en-US" sz="3600" dirty="0"/>
          </a:p>
        </p:txBody>
      </p:sp>
      <p:sp>
        <p:nvSpPr>
          <p:cNvPr id="3" name="TextBox 2"/>
          <p:cNvSpPr txBox="1"/>
          <p:nvPr/>
        </p:nvSpPr>
        <p:spPr>
          <a:xfrm>
            <a:off x="1460665" y="1685954"/>
            <a:ext cx="6448301" cy="4708981"/>
          </a:xfrm>
          <a:prstGeom prst="rect">
            <a:avLst/>
          </a:prstGeom>
          <a:noFill/>
        </p:spPr>
        <p:txBody>
          <a:bodyPr wrap="square" rtlCol="0">
            <a:spAutoFit/>
          </a:bodyPr>
          <a:lstStyle/>
          <a:p>
            <a:pPr marL="342900" indent="-342900">
              <a:buFont typeface="+mj-lt"/>
              <a:buAutoNum type="arabicPeriod"/>
            </a:pPr>
            <a:r>
              <a:rPr lang="en-US" sz="2000" dirty="0"/>
              <a:t>C</a:t>
            </a:r>
            <a:r>
              <a:rPr lang="en-US" sz="2000" dirty="0" smtClean="0"/>
              <a:t>hange </a:t>
            </a:r>
            <a:r>
              <a:rPr lang="en-US" sz="2000" dirty="0"/>
              <a:t>“black can buoy ‘C-1’” to “can buoy ‘C-1’” as</a:t>
            </a:r>
          </a:p>
          <a:p>
            <a:r>
              <a:rPr lang="en-US" sz="2000" dirty="0" smtClean="0"/>
              <a:t>      the </a:t>
            </a:r>
            <a:r>
              <a:rPr lang="en-US" sz="2000" dirty="0"/>
              <a:t>buoy has been painted </a:t>
            </a:r>
            <a:r>
              <a:rPr lang="en-US" sz="2000" dirty="0" smtClean="0"/>
              <a:t>green</a:t>
            </a:r>
          </a:p>
          <a:p>
            <a:endParaRPr lang="en-US" sz="2000" dirty="0" smtClean="0"/>
          </a:p>
          <a:p>
            <a:pPr marL="342900" indent="-342900">
              <a:buAutoNum type="arabicPeriod" startAt="2"/>
            </a:pPr>
            <a:r>
              <a:rPr lang="en-US" sz="2000" dirty="0"/>
              <a:t>A</a:t>
            </a:r>
            <a:r>
              <a:rPr lang="en-US" sz="2000" dirty="0" smtClean="0"/>
              <a:t>dd </a:t>
            </a:r>
            <a:r>
              <a:rPr lang="en-US" sz="2000" dirty="0"/>
              <a:t>a definition for “Houseboat</a:t>
            </a:r>
            <a:r>
              <a:rPr lang="en-US" sz="2000" dirty="0" smtClean="0"/>
              <a:t>”</a:t>
            </a:r>
          </a:p>
          <a:p>
            <a:pPr marL="342900" indent="-342900">
              <a:buAutoNum type="arabicPeriod" startAt="2"/>
            </a:pPr>
            <a:endParaRPr lang="en-US" sz="2000" dirty="0" smtClean="0"/>
          </a:p>
          <a:p>
            <a:pPr marL="342900" indent="-342900">
              <a:buAutoNum type="arabicPeriod" startAt="2"/>
            </a:pPr>
            <a:r>
              <a:rPr lang="en-US" sz="2000" dirty="0"/>
              <a:t>A</a:t>
            </a:r>
            <a:r>
              <a:rPr lang="en-US" sz="2000" dirty="0" smtClean="0"/>
              <a:t>dd </a:t>
            </a:r>
            <a:r>
              <a:rPr lang="en-US" sz="2000" dirty="0"/>
              <a:t>a definition for “</a:t>
            </a:r>
            <a:r>
              <a:rPr lang="en-US" sz="2000" dirty="0" smtClean="0"/>
              <a:t>Outhaul”</a:t>
            </a:r>
          </a:p>
          <a:p>
            <a:pPr marL="342900" indent="-342900">
              <a:buAutoNum type="arabicPeriod" startAt="2"/>
            </a:pPr>
            <a:endParaRPr lang="en-US" sz="2000" dirty="0" smtClean="0"/>
          </a:p>
          <a:p>
            <a:pPr marL="342900" indent="-342900">
              <a:buAutoNum type="arabicPeriod" startAt="2"/>
            </a:pPr>
            <a:r>
              <a:rPr lang="en-US" sz="2000" dirty="0" smtClean="0"/>
              <a:t>Eliminate </a:t>
            </a:r>
            <a:r>
              <a:rPr lang="en-US" sz="2000" dirty="0"/>
              <a:t>the word “extreme” in the phrase “extreme</a:t>
            </a:r>
          </a:p>
          <a:p>
            <a:r>
              <a:rPr lang="en-US" sz="2000" dirty="0" smtClean="0"/>
              <a:t>      emergency”</a:t>
            </a:r>
          </a:p>
          <a:p>
            <a:endParaRPr lang="en-US" sz="2000" dirty="0" smtClean="0"/>
          </a:p>
          <a:p>
            <a:r>
              <a:rPr lang="en-US" sz="2000" dirty="0" smtClean="0"/>
              <a:t>5.   Add </a:t>
            </a:r>
            <a:r>
              <a:rPr lang="en-US" sz="2000" dirty="0"/>
              <a:t>provisions and requirements associated with</a:t>
            </a:r>
          </a:p>
          <a:p>
            <a:r>
              <a:rPr lang="en-US" sz="2000" dirty="0" smtClean="0"/>
              <a:t>      houseboats </a:t>
            </a:r>
            <a:r>
              <a:rPr lang="en-US" sz="2000" dirty="0"/>
              <a:t>to regulate their use in the </a:t>
            </a:r>
            <a:r>
              <a:rPr lang="en-US" sz="2000" dirty="0" smtClean="0"/>
              <a:t>community</a:t>
            </a:r>
          </a:p>
          <a:p>
            <a:endParaRPr lang="en-US" sz="2000" dirty="0" smtClean="0"/>
          </a:p>
          <a:p>
            <a:r>
              <a:rPr lang="en-US" sz="2000" dirty="0" smtClean="0"/>
              <a:t>6. </a:t>
            </a:r>
            <a:r>
              <a:rPr lang="en-US" sz="2000" dirty="0"/>
              <a:t> </a:t>
            </a:r>
            <a:r>
              <a:rPr lang="en-US" sz="2000" dirty="0" smtClean="0"/>
              <a:t>Add </a:t>
            </a:r>
            <a:r>
              <a:rPr lang="en-US" sz="2000" dirty="0"/>
              <a:t>limits to the size of vessels covered by the outhaul</a:t>
            </a:r>
          </a:p>
          <a:p>
            <a:r>
              <a:rPr lang="en-US" sz="2000" dirty="0" smtClean="0"/>
              <a:t>     provisions </a:t>
            </a:r>
            <a:r>
              <a:rPr lang="en-US" sz="2000" dirty="0"/>
              <a:t>and requirements associated with an </a:t>
            </a:r>
            <a:r>
              <a:rPr lang="en-US" sz="2000" dirty="0" smtClean="0"/>
              <a:t>outhaul</a:t>
            </a:r>
            <a:endParaRPr lang="en-US" sz="2000" dirty="0"/>
          </a:p>
        </p:txBody>
      </p:sp>
    </p:spTree>
    <p:extLst>
      <p:ext uri="{BB962C8B-B14F-4D97-AF65-F5344CB8AC3E}">
        <p14:creationId xmlns:p14="http://schemas.microsoft.com/office/powerpoint/2010/main" val="12554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317" y="1721922"/>
            <a:ext cx="4239491" cy="369332"/>
          </a:xfrm>
          <a:prstGeom prst="rect">
            <a:avLst/>
          </a:prstGeom>
          <a:noFill/>
        </p:spPr>
        <p:txBody>
          <a:bodyPr wrap="square" rtlCol="0">
            <a:spAutoFit/>
          </a:bodyPr>
          <a:lstStyle/>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24" y="-287136"/>
            <a:ext cx="6336530" cy="8200214"/>
          </a:xfrm>
          <a:prstGeom prst="rect">
            <a:avLst/>
          </a:prstGeom>
        </p:spPr>
      </p:pic>
    </p:spTree>
    <p:extLst>
      <p:ext uri="{BB962C8B-B14F-4D97-AF65-F5344CB8AC3E}">
        <p14:creationId xmlns:p14="http://schemas.microsoft.com/office/powerpoint/2010/main" val="768509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758" y="1301344"/>
            <a:ext cx="6752447" cy="4801314"/>
          </a:xfrm>
          <a:prstGeom prst="rect">
            <a:avLst/>
          </a:prstGeom>
          <a:noFill/>
        </p:spPr>
        <p:txBody>
          <a:bodyPr wrap="square" rtlCol="0">
            <a:spAutoFit/>
          </a:bodyPr>
          <a:lstStyle/>
          <a:p>
            <a:pPr algn="ctr"/>
            <a:endParaRPr lang="en-US" b="1" dirty="0"/>
          </a:p>
          <a:p>
            <a:r>
              <a:rPr lang="en-US" sz="2400" dirty="0"/>
              <a:t>Chair James Casey, Citizen Appointment</a:t>
            </a:r>
          </a:p>
          <a:p>
            <a:endParaRPr lang="en-US" sz="2400" dirty="0" smtClean="0"/>
          </a:p>
          <a:p>
            <a:r>
              <a:rPr lang="en-US" sz="2400" dirty="0" smtClean="0"/>
              <a:t>Stephen </a:t>
            </a:r>
            <a:r>
              <a:rPr lang="en-US" sz="2400" dirty="0"/>
              <a:t>Culver, Citizen Appointment</a:t>
            </a:r>
          </a:p>
          <a:p>
            <a:endParaRPr lang="en-US" sz="2400" dirty="0" smtClean="0"/>
          </a:p>
          <a:p>
            <a:r>
              <a:rPr lang="en-US" sz="2400" dirty="0" smtClean="0"/>
              <a:t>Susan </a:t>
            </a:r>
            <a:r>
              <a:rPr lang="en-US" sz="2400" dirty="0"/>
              <a:t>Farady, Citizen Appointment</a:t>
            </a:r>
          </a:p>
          <a:p>
            <a:endParaRPr lang="en-US" sz="2400" dirty="0"/>
          </a:p>
          <a:p>
            <a:r>
              <a:rPr lang="en-US" sz="2400" dirty="0" smtClean="0"/>
              <a:t>Caitlin </a:t>
            </a:r>
            <a:r>
              <a:rPr lang="en-US" sz="2400" dirty="0"/>
              <a:t>Jordan, Town Councilor</a:t>
            </a:r>
          </a:p>
          <a:p>
            <a:endParaRPr lang="en-US" sz="2400" dirty="0" smtClean="0"/>
          </a:p>
          <a:p>
            <a:r>
              <a:rPr lang="en-US" sz="2400" dirty="0" smtClean="0"/>
              <a:t>Katherine </a:t>
            </a:r>
            <a:r>
              <a:rPr lang="en-US" sz="2400" dirty="0"/>
              <a:t>Ray, Former Town </a:t>
            </a:r>
            <a:r>
              <a:rPr lang="en-US" sz="2400" dirty="0" smtClean="0"/>
              <a:t>Councilor</a:t>
            </a:r>
          </a:p>
          <a:p>
            <a:endParaRPr lang="en-US" sz="2400" dirty="0"/>
          </a:p>
          <a:p>
            <a:r>
              <a:rPr lang="en-US" sz="2400" dirty="0"/>
              <a:t>Staff </a:t>
            </a:r>
            <a:r>
              <a:rPr lang="en-US" sz="2400" dirty="0" smtClean="0"/>
              <a:t>Liaison - Stephen </a:t>
            </a:r>
            <a:r>
              <a:rPr lang="en-US" sz="2400" dirty="0"/>
              <a:t>Harding, P.E. - Town Engineer </a:t>
            </a:r>
            <a:endParaRPr lang="en-US" sz="2400" dirty="0" smtClean="0"/>
          </a:p>
          <a:p>
            <a:r>
              <a:rPr lang="en-US" sz="2400" dirty="0" smtClean="0"/>
              <a:t>Sebago </a:t>
            </a:r>
            <a:r>
              <a:rPr lang="en-US" sz="2400" dirty="0"/>
              <a:t>Technics, Inc.</a:t>
            </a:r>
          </a:p>
        </p:txBody>
      </p:sp>
      <p:sp>
        <p:nvSpPr>
          <p:cNvPr id="4" name="TextBox 3"/>
          <p:cNvSpPr txBox="1"/>
          <p:nvPr/>
        </p:nvSpPr>
        <p:spPr>
          <a:xfrm>
            <a:off x="2652719" y="474674"/>
            <a:ext cx="3865032" cy="646331"/>
          </a:xfrm>
          <a:prstGeom prst="rect">
            <a:avLst/>
          </a:prstGeom>
          <a:noFill/>
        </p:spPr>
        <p:txBody>
          <a:bodyPr wrap="none" rtlCol="0">
            <a:spAutoFit/>
          </a:bodyPr>
          <a:lstStyle/>
          <a:p>
            <a:pPr algn="ctr"/>
            <a:r>
              <a:rPr lang="en-US" sz="3600" dirty="0"/>
              <a:t>Harbors</a:t>
            </a:r>
            <a:r>
              <a:rPr lang="en-US" sz="3600" b="1" dirty="0"/>
              <a:t> </a:t>
            </a:r>
            <a:r>
              <a:rPr lang="en-US" sz="3600" dirty="0"/>
              <a:t>Committee</a:t>
            </a:r>
          </a:p>
        </p:txBody>
      </p:sp>
    </p:spTree>
    <p:extLst>
      <p:ext uri="{BB962C8B-B14F-4D97-AF65-F5344CB8AC3E}">
        <p14:creationId xmlns:p14="http://schemas.microsoft.com/office/powerpoint/2010/main" val="122616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522" y="125289"/>
            <a:ext cx="7980218" cy="1200329"/>
          </a:xfrm>
          <a:prstGeom prst="rect">
            <a:avLst/>
          </a:prstGeom>
          <a:noFill/>
        </p:spPr>
        <p:txBody>
          <a:bodyPr wrap="square" rtlCol="0">
            <a:spAutoFit/>
          </a:bodyPr>
          <a:lstStyle/>
          <a:p>
            <a:r>
              <a:rPr lang="en-US" sz="3600" dirty="0"/>
              <a:t>Kettle Cove/Crescent Beach State Park </a:t>
            </a:r>
            <a:r>
              <a:rPr lang="en-US" sz="3600" dirty="0" smtClean="0"/>
              <a:t>Area Assessment Charge</a:t>
            </a:r>
            <a:endParaRPr lang="en-US" sz="3600" dirty="0"/>
          </a:p>
        </p:txBody>
      </p:sp>
      <p:sp>
        <p:nvSpPr>
          <p:cNvPr id="3" name="Rectangle 2"/>
          <p:cNvSpPr/>
          <p:nvPr/>
        </p:nvSpPr>
        <p:spPr>
          <a:xfrm>
            <a:off x="4453216" y="3244334"/>
            <a:ext cx="237566" cy="369332"/>
          </a:xfrm>
          <a:prstGeom prst="rect">
            <a:avLst/>
          </a:prstGeom>
        </p:spPr>
        <p:txBody>
          <a:bodyPr wrap="none">
            <a:spAutoFit/>
          </a:bodyPr>
          <a:lstStyle/>
          <a:p>
            <a:pPr algn="ctr"/>
            <a:r>
              <a:rPr lang="en-US" dirty="0" smtClean="0"/>
              <a:t> </a:t>
            </a:r>
            <a:endParaRPr lang="en-US" dirty="0"/>
          </a:p>
        </p:txBody>
      </p:sp>
      <p:sp>
        <p:nvSpPr>
          <p:cNvPr id="5" name="TextBox 4"/>
          <p:cNvSpPr txBox="1"/>
          <p:nvPr/>
        </p:nvSpPr>
        <p:spPr>
          <a:xfrm>
            <a:off x="831279" y="1329914"/>
            <a:ext cx="7932704" cy="5355312"/>
          </a:xfrm>
          <a:prstGeom prst="rect">
            <a:avLst/>
          </a:prstGeom>
          <a:noFill/>
        </p:spPr>
        <p:txBody>
          <a:bodyPr wrap="square" rtlCol="0">
            <a:spAutoFit/>
          </a:bodyPr>
          <a:lstStyle/>
          <a:p>
            <a:r>
              <a:rPr lang="en-US" u="sng" dirty="0" smtClean="0"/>
              <a:t>The Current Situation:</a:t>
            </a:r>
          </a:p>
          <a:p>
            <a:pPr marL="285750" indent="-285750">
              <a:buFont typeface="Arial" panose="020B0604020202020204" pitchFamily="34" charset="0"/>
              <a:buChar char="•"/>
            </a:pPr>
            <a:r>
              <a:rPr lang="en-US" dirty="0" smtClean="0"/>
              <a:t>Limited Commercial Beach Launch Area</a:t>
            </a:r>
          </a:p>
          <a:p>
            <a:pPr marL="285750" indent="-285750">
              <a:buFont typeface="Arial" panose="020B0604020202020204" pitchFamily="34" charset="0"/>
              <a:buChar char="•"/>
            </a:pPr>
            <a:r>
              <a:rPr lang="en-US" dirty="0" err="1" smtClean="0"/>
              <a:t>WETeam’s</a:t>
            </a:r>
            <a:r>
              <a:rPr lang="en-US" dirty="0" smtClean="0"/>
              <a:t> only suitable launch site in Cape Elizabeth</a:t>
            </a:r>
          </a:p>
          <a:p>
            <a:pPr marL="285750" indent="-285750">
              <a:buFont typeface="Arial" panose="020B0604020202020204" pitchFamily="34" charset="0"/>
              <a:buChar char="•"/>
            </a:pPr>
            <a:r>
              <a:rPr lang="en-US" dirty="0" smtClean="0"/>
              <a:t>Challenging Public Access</a:t>
            </a:r>
          </a:p>
          <a:p>
            <a:endParaRPr lang="en-US" dirty="0"/>
          </a:p>
          <a:p>
            <a:r>
              <a:rPr lang="en-US" u="sng" dirty="0"/>
              <a:t>The State of Maine </a:t>
            </a:r>
            <a:r>
              <a:rPr lang="en-US" u="sng" dirty="0" smtClean="0"/>
              <a:t>Perspective:</a:t>
            </a:r>
          </a:p>
          <a:p>
            <a:pPr marL="285750" indent="-285750">
              <a:buFont typeface="Arial" panose="020B0604020202020204" pitchFamily="34" charset="0"/>
              <a:buChar char="•"/>
            </a:pPr>
            <a:r>
              <a:rPr lang="en-US" dirty="0" smtClean="0"/>
              <a:t>Prioritize Crescent Beach for parking for public use</a:t>
            </a:r>
          </a:p>
          <a:p>
            <a:pPr marL="285750" indent="-285750">
              <a:buFont typeface="Arial" panose="020B0604020202020204" pitchFamily="34" charset="0"/>
              <a:buChar char="•"/>
            </a:pPr>
            <a:r>
              <a:rPr lang="en-US" dirty="0"/>
              <a:t>P</a:t>
            </a:r>
            <a:r>
              <a:rPr lang="en-US" dirty="0" smtClean="0"/>
              <a:t>reservation of the </a:t>
            </a:r>
            <a:r>
              <a:rPr lang="en-US" dirty="0"/>
              <a:t>human </a:t>
            </a:r>
            <a:r>
              <a:rPr lang="en-US" dirty="0" smtClean="0"/>
              <a:t>experience </a:t>
            </a:r>
            <a:r>
              <a:rPr lang="en-US" dirty="0"/>
              <a:t>as well as </a:t>
            </a:r>
            <a:r>
              <a:rPr lang="en-US" dirty="0" smtClean="0"/>
              <a:t>to promote </a:t>
            </a:r>
            <a:r>
              <a:rPr lang="en-US" dirty="0"/>
              <a:t>the </a:t>
            </a:r>
            <a:r>
              <a:rPr lang="en-US" dirty="0" smtClean="0"/>
              <a:t>obligation to </a:t>
            </a:r>
            <a:r>
              <a:rPr lang="en-US" dirty="0"/>
              <a:t>protect wildlife and their natural habitat from human </a:t>
            </a:r>
            <a:r>
              <a:rPr lang="en-US" dirty="0" smtClean="0"/>
              <a:t>intervention</a:t>
            </a:r>
          </a:p>
          <a:p>
            <a:pPr marL="285750" indent="-285750">
              <a:buFont typeface="Arial" panose="020B0604020202020204" pitchFamily="34" charset="0"/>
              <a:buChar char="•"/>
            </a:pPr>
            <a:r>
              <a:rPr lang="en-US" dirty="0" smtClean="0"/>
              <a:t>Supports the Town in changes to the area – no funds available</a:t>
            </a:r>
          </a:p>
          <a:p>
            <a:pPr marL="285750" indent="-285750">
              <a:buFont typeface="Arial" panose="020B0604020202020204" pitchFamily="34" charset="0"/>
              <a:buChar char="•"/>
            </a:pPr>
            <a:endParaRPr lang="en-US" dirty="0"/>
          </a:p>
          <a:p>
            <a:r>
              <a:rPr lang="en-US" u="sng" dirty="0"/>
              <a:t>Potential Solutions</a:t>
            </a:r>
            <a:r>
              <a:rPr lang="en-US" u="sng" dirty="0" smtClean="0"/>
              <a:t>:</a:t>
            </a:r>
          </a:p>
          <a:p>
            <a:pPr marL="285750" indent="-285750">
              <a:buFont typeface="Arial" panose="020B0604020202020204" pitchFamily="34" charset="0"/>
              <a:buChar char="•"/>
            </a:pPr>
            <a:r>
              <a:rPr lang="en-US" dirty="0"/>
              <a:t>R</a:t>
            </a:r>
            <a:r>
              <a:rPr lang="en-US" dirty="0" smtClean="0"/>
              <a:t>elocation </a:t>
            </a:r>
            <a:r>
              <a:rPr lang="en-US" dirty="0"/>
              <a:t>of the existing Town public beach access to a historical boat launching </a:t>
            </a:r>
            <a:r>
              <a:rPr lang="en-US" dirty="0" smtClean="0"/>
              <a:t>area</a:t>
            </a:r>
          </a:p>
          <a:p>
            <a:pPr marL="285750" indent="-285750">
              <a:buFont typeface="Arial" panose="020B0604020202020204" pitchFamily="34" charset="0"/>
              <a:buChar char="•"/>
            </a:pPr>
            <a:r>
              <a:rPr lang="en-US" dirty="0" smtClean="0"/>
              <a:t>Utilize the </a:t>
            </a:r>
            <a:r>
              <a:rPr lang="en-US" dirty="0"/>
              <a:t>existing </a:t>
            </a:r>
            <a:r>
              <a:rPr lang="en-US" dirty="0" smtClean="0"/>
              <a:t>boat launch as </a:t>
            </a:r>
            <a:r>
              <a:rPr lang="en-US" dirty="0"/>
              <a:t>a </a:t>
            </a:r>
            <a:r>
              <a:rPr lang="en-US" dirty="0" smtClean="0"/>
              <a:t>pedestrian-only access point</a:t>
            </a:r>
          </a:p>
          <a:p>
            <a:pPr marL="285750" indent="-285750">
              <a:buFont typeface="Arial" panose="020B0604020202020204" pitchFamily="34" charset="0"/>
              <a:buChar char="•"/>
            </a:pPr>
            <a:r>
              <a:rPr lang="en-US" dirty="0" smtClean="0"/>
              <a:t>Clearly separate uses </a:t>
            </a:r>
            <a:r>
              <a:rPr lang="en-US" dirty="0"/>
              <a:t>and proper signage stipulating these uses</a:t>
            </a:r>
            <a:r>
              <a:rPr lang="en-US" dirty="0" smtClean="0"/>
              <a:t> </a:t>
            </a:r>
          </a:p>
          <a:p>
            <a:pPr marL="285750" indent="-285750">
              <a:buFont typeface="Arial" panose="020B0604020202020204" pitchFamily="34" charset="0"/>
              <a:buChar char="•"/>
            </a:pPr>
            <a:r>
              <a:rPr lang="en-US" dirty="0"/>
              <a:t>O</a:t>
            </a:r>
            <a:r>
              <a:rPr lang="en-US" dirty="0" smtClean="0"/>
              <a:t>btain </a:t>
            </a:r>
            <a:r>
              <a:rPr lang="en-US" dirty="0"/>
              <a:t>a recorded easement for the continued and </a:t>
            </a:r>
            <a:r>
              <a:rPr lang="en-US" dirty="0" smtClean="0"/>
              <a:t>unabated rights </a:t>
            </a:r>
            <a:r>
              <a:rPr lang="en-US" dirty="0"/>
              <a:t>of </a:t>
            </a:r>
            <a:r>
              <a:rPr lang="en-US" dirty="0" smtClean="0"/>
              <a:t>the </a:t>
            </a:r>
            <a:r>
              <a:rPr lang="en-US" dirty="0"/>
              <a:t>commercial fleet and WETeam to utilize the Boat Cove launch area.</a:t>
            </a:r>
            <a:endParaRPr lang="en-US" u="sng" dirty="0" smtClean="0"/>
          </a:p>
          <a:p>
            <a:endParaRPr lang="en-US" u="sng" dirty="0"/>
          </a:p>
        </p:txBody>
      </p:sp>
    </p:spTree>
    <p:extLst>
      <p:ext uri="{BB962C8B-B14F-4D97-AF65-F5344CB8AC3E}">
        <p14:creationId xmlns:p14="http://schemas.microsoft.com/office/powerpoint/2010/main" val="2697869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3" y="272954"/>
            <a:ext cx="9307772" cy="646331"/>
          </a:xfrm>
          <a:prstGeom prst="rect">
            <a:avLst/>
          </a:prstGeom>
          <a:noFill/>
        </p:spPr>
        <p:txBody>
          <a:bodyPr wrap="square" rtlCol="0">
            <a:spAutoFit/>
          </a:bodyPr>
          <a:lstStyle/>
          <a:p>
            <a:r>
              <a:rPr lang="en-US" sz="3600" dirty="0"/>
              <a:t>Kettle Cove/Crescent Beach </a:t>
            </a:r>
            <a:r>
              <a:rPr lang="en-US" sz="3600" dirty="0" smtClean="0"/>
              <a:t>Recommendations</a:t>
            </a:r>
            <a:endParaRPr lang="en-US" sz="3600" dirty="0"/>
          </a:p>
        </p:txBody>
      </p:sp>
      <p:sp>
        <p:nvSpPr>
          <p:cNvPr id="3" name="TextBox 2"/>
          <p:cNvSpPr txBox="1"/>
          <p:nvPr/>
        </p:nvSpPr>
        <p:spPr>
          <a:xfrm>
            <a:off x="744039" y="1169830"/>
            <a:ext cx="7956645" cy="5355312"/>
          </a:xfrm>
          <a:prstGeom prst="rect">
            <a:avLst/>
          </a:prstGeom>
          <a:noFill/>
        </p:spPr>
        <p:txBody>
          <a:bodyPr wrap="square" rtlCol="0">
            <a:spAutoFit/>
          </a:bodyPr>
          <a:lstStyle/>
          <a:p>
            <a:pPr marL="342900" indent="-342900">
              <a:buFont typeface="+mj-lt"/>
              <a:buAutoNum type="arabicPeriod"/>
            </a:pPr>
            <a:r>
              <a:rPr lang="en-US" dirty="0"/>
              <a:t>Enter into </a:t>
            </a:r>
            <a:r>
              <a:rPr lang="en-US" dirty="0" smtClean="0"/>
              <a:t>an agreement </a:t>
            </a:r>
            <a:r>
              <a:rPr lang="en-US" dirty="0"/>
              <a:t>with the </a:t>
            </a:r>
            <a:r>
              <a:rPr lang="en-US" dirty="0" smtClean="0"/>
              <a:t>State </a:t>
            </a:r>
            <a:r>
              <a:rPr lang="en-US" dirty="0"/>
              <a:t>stipulating each parties’ understandings and </a:t>
            </a:r>
            <a:r>
              <a:rPr lang="en-US" dirty="0" smtClean="0"/>
              <a:t>responsibilities </a:t>
            </a:r>
            <a:r>
              <a:rPr lang="en-US" dirty="0"/>
              <a:t>associated with </a:t>
            </a:r>
            <a:r>
              <a:rPr lang="en-US" dirty="0" smtClean="0"/>
              <a:t>the relocation </a:t>
            </a:r>
            <a:r>
              <a:rPr lang="en-US" dirty="0"/>
              <a:t>of the public vehicle beach access to the historical boat launch</a:t>
            </a:r>
            <a:r>
              <a:rPr lang="en-US" dirty="0" smtClean="0"/>
              <a:t>.</a:t>
            </a:r>
          </a:p>
          <a:p>
            <a:pPr marL="342900" indent="-342900">
              <a:buFont typeface="+mj-lt"/>
              <a:buAutoNum type="arabicPeriod"/>
            </a:pPr>
            <a:r>
              <a:rPr lang="en-US" dirty="0" smtClean="0"/>
              <a:t>Secure </a:t>
            </a:r>
            <a:r>
              <a:rPr lang="en-US" dirty="0"/>
              <a:t>an easement from the State of Maine that would </a:t>
            </a:r>
            <a:r>
              <a:rPr lang="en-US" dirty="0" smtClean="0"/>
              <a:t>allow the </a:t>
            </a:r>
            <a:r>
              <a:rPr lang="en-US" dirty="0"/>
              <a:t>Town to construct and maintain the improvements and then operate the </a:t>
            </a:r>
            <a:r>
              <a:rPr lang="en-US" dirty="0" smtClean="0"/>
              <a:t>new public </a:t>
            </a:r>
            <a:r>
              <a:rPr lang="en-US" dirty="0"/>
              <a:t>vehicle beach access site</a:t>
            </a:r>
            <a:r>
              <a:rPr lang="en-US" dirty="0" smtClean="0"/>
              <a:t>.</a:t>
            </a:r>
          </a:p>
          <a:p>
            <a:pPr marL="342900" indent="-342900">
              <a:buFont typeface="+mj-lt"/>
              <a:buAutoNum type="arabicPeriod"/>
            </a:pPr>
            <a:r>
              <a:rPr lang="en-US" dirty="0"/>
              <a:t>Investigate and seek grant </a:t>
            </a:r>
            <a:r>
              <a:rPr lang="en-US" dirty="0" smtClean="0"/>
              <a:t>opportunities.</a:t>
            </a:r>
          </a:p>
          <a:p>
            <a:pPr marL="342900" indent="-342900">
              <a:buFont typeface="+mj-lt"/>
              <a:buAutoNum type="arabicPeriod"/>
            </a:pPr>
            <a:r>
              <a:rPr lang="en-US" dirty="0" smtClean="0"/>
              <a:t>Design</a:t>
            </a:r>
            <a:r>
              <a:rPr lang="en-US" dirty="0"/>
              <a:t>, permit, construct, maintain, and operate the new public vehicle beach </a:t>
            </a:r>
            <a:r>
              <a:rPr lang="en-US" dirty="0" smtClean="0"/>
              <a:t>access area </a:t>
            </a:r>
            <a:r>
              <a:rPr lang="en-US" dirty="0"/>
              <a:t>while repurposing the existing beach access area to provide safe </a:t>
            </a:r>
            <a:r>
              <a:rPr lang="en-US" dirty="0" smtClean="0"/>
              <a:t>pedestrian-only access </a:t>
            </a:r>
            <a:r>
              <a:rPr lang="en-US" dirty="0"/>
              <a:t>to Crescent </a:t>
            </a:r>
            <a:r>
              <a:rPr lang="en-US" dirty="0" smtClean="0"/>
              <a:t>Beach.</a:t>
            </a:r>
          </a:p>
          <a:p>
            <a:pPr marL="342900" indent="-342900">
              <a:buFont typeface="+mj-lt"/>
              <a:buAutoNum type="arabicPeriod"/>
            </a:pPr>
            <a:r>
              <a:rPr lang="en-US" dirty="0" smtClean="0"/>
              <a:t>Secure </a:t>
            </a:r>
            <a:r>
              <a:rPr lang="en-US" dirty="0"/>
              <a:t>an easement for </a:t>
            </a:r>
            <a:r>
              <a:rPr lang="en-US" dirty="0" smtClean="0"/>
              <a:t>the uninterrupted </a:t>
            </a:r>
            <a:r>
              <a:rPr lang="en-US" dirty="0"/>
              <a:t>use of Boat Cove for use by the Town’s commercial fishermen </a:t>
            </a:r>
            <a:r>
              <a:rPr lang="en-US" dirty="0" smtClean="0"/>
              <a:t>and WETeam. </a:t>
            </a:r>
          </a:p>
          <a:p>
            <a:pPr marL="342900" indent="-342900">
              <a:buFont typeface="+mj-lt"/>
              <a:buAutoNum type="arabicPeriod"/>
            </a:pPr>
            <a:r>
              <a:rPr lang="en-US" dirty="0" smtClean="0"/>
              <a:t>Support </a:t>
            </a:r>
            <a:r>
              <a:rPr lang="en-US" dirty="0"/>
              <a:t>the collaborative activities of the Town’s Police Department </a:t>
            </a:r>
            <a:r>
              <a:rPr lang="en-US" dirty="0" smtClean="0"/>
              <a:t>in providing </a:t>
            </a:r>
            <a:r>
              <a:rPr lang="en-US" dirty="0"/>
              <a:t>enforcement and support to the State of </a:t>
            </a:r>
            <a:r>
              <a:rPr lang="en-US" dirty="0" smtClean="0"/>
              <a:t>Maine.  </a:t>
            </a:r>
          </a:p>
          <a:p>
            <a:pPr marL="342900" indent="-342900">
              <a:buFont typeface="+mj-lt"/>
              <a:buAutoNum type="arabicPeriod"/>
            </a:pPr>
            <a:r>
              <a:rPr lang="en-US" dirty="0" smtClean="0"/>
              <a:t>Encourage </a:t>
            </a:r>
            <a:r>
              <a:rPr lang="en-US" dirty="0"/>
              <a:t>the State of Maine to share and promote their management </a:t>
            </a:r>
            <a:r>
              <a:rPr lang="en-US" dirty="0" smtClean="0"/>
              <a:t>goals,  continue to build </a:t>
            </a:r>
            <a:r>
              <a:rPr lang="en-US" dirty="0"/>
              <a:t>upon the ongoing cooperative discussion with State of Maine </a:t>
            </a:r>
            <a:r>
              <a:rPr lang="en-US" dirty="0" smtClean="0"/>
              <a:t>representatives, and</a:t>
            </a:r>
            <a:r>
              <a:rPr lang="en-US" dirty="0"/>
              <a:t> </a:t>
            </a:r>
            <a:r>
              <a:rPr lang="en-US" dirty="0" smtClean="0"/>
              <a:t>clearly </a:t>
            </a:r>
            <a:r>
              <a:rPr lang="en-US" dirty="0"/>
              <a:t>document any future collaborative interactions and agreements in </a:t>
            </a:r>
            <a:r>
              <a:rPr lang="en-US" dirty="0" smtClean="0"/>
              <a:t>writing.   </a:t>
            </a:r>
          </a:p>
          <a:p>
            <a:pPr marL="342900" indent="-342900">
              <a:buFont typeface="+mj-lt"/>
              <a:buAutoNum type="arabicPeriod"/>
            </a:pPr>
            <a:endParaRPr lang="en-US" dirty="0" smtClean="0"/>
          </a:p>
        </p:txBody>
      </p:sp>
    </p:spTree>
    <p:extLst>
      <p:ext uri="{BB962C8B-B14F-4D97-AF65-F5344CB8AC3E}">
        <p14:creationId xmlns:p14="http://schemas.microsoft.com/office/powerpoint/2010/main" val="3095068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54" y="833019"/>
            <a:ext cx="6635021" cy="646331"/>
          </a:xfrm>
          <a:prstGeom prst="rect">
            <a:avLst/>
          </a:prstGeom>
          <a:noFill/>
        </p:spPr>
        <p:txBody>
          <a:bodyPr wrap="none" rtlCol="0">
            <a:spAutoFit/>
          </a:bodyPr>
          <a:lstStyle/>
          <a:p>
            <a:r>
              <a:rPr lang="en-US" sz="3600" dirty="0"/>
              <a:t>Moorings Mapping </a:t>
            </a:r>
            <a:r>
              <a:rPr lang="en-US" sz="3600" dirty="0" smtClean="0"/>
              <a:t>Update Charge</a:t>
            </a:r>
            <a:endParaRPr lang="en-US" sz="3600" dirty="0"/>
          </a:p>
        </p:txBody>
      </p:sp>
      <p:sp>
        <p:nvSpPr>
          <p:cNvPr id="3" name="TextBox 2"/>
          <p:cNvSpPr txBox="1"/>
          <p:nvPr/>
        </p:nvSpPr>
        <p:spPr>
          <a:xfrm>
            <a:off x="615462" y="2622341"/>
            <a:ext cx="77899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rPr>
              <a:t>Town conducts the administrative duties of the Harbormaster position </a:t>
            </a:r>
            <a:r>
              <a:rPr lang="en-US" dirty="0" smtClean="0">
                <a:latin typeface="Calibri" panose="020F0502020204030204" pitchFamily="34" charset="0"/>
              </a:rPr>
              <a:t>through its </a:t>
            </a:r>
            <a:r>
              <a:rPr lang="en-US" dirty="0">
                <a:latin typeface="Calibri" panose="020F0502020204030204" pitchFamily="34" charset="0"/>
              </a:rPr>
              <a:t>staff within the Police Department and provides a Harbormaster presence on the water by sharing its Harbormaster with the adjacent Town of </a:t>
            </a:r>
            <a:r>
              <a:rPr lang="en-US" dirty="0" smtClean="0">
                <a:latin typeface="Calibri" panose="020F0502020204030204" pitchFamily="34" charset="0"/>
              </a:rPr>
              <a:t>Scarborough</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Complete </a:t>
            </a:r>
            <a:r>
              <a:rPr lang="en-US" dirty="0">
                <a:latin typeface="Calibri" panose="020F0502020204030204" pitchFamily="34" charset="0"/>
              </a:rPr>
              <a:t>the mooring mapping update in 2018 and utilize </a:t>
            </a:r>
            <a:r>
              <a:rPr lang="en-US" dirty="0" smtClean="0">
                <a:latin typeface="Calibri" panose="020F0502020204030204" pitchFamily="34" charset="0"/>
              </a:rPr>
              <a:t>that information </a:t>
            </a:r>
            <a:r>
              <a:rPr lang="en-US" dirty="0">
                <a:latin typeface="Calibri" panose="020F0502020204030204" pitchFamily="34" charset="0"/>
              </a:rPr>
              <a:t>to address any discrepancies in the Police Department’s official mooring </a:t>
            </a:r>
            <a:r>
              <a:rPr lang="en-US" dirty="0" smtClean="0">
                <a:latin typeface="Calibri" panose="020F0502020204030204" pitchFamily="34" charset="0"/>
              </a:rPr>
              <a:t>record</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Update </a:t>
            </a:r>
            <a:r>
              <a:rPr lang="en-US" dirty="0">
                <a:latin typeface="Calibri" panose="020F0502020204030204" pitchFamily="34" charset="0"/>
              </a:rPr>
              <a:t>information  on the Town website’s mooring pages so that the information is current &amp; users of this information can be assured of its reliability</a:t>
            </a:r>
          </a:p>
        </p:txBody>
      </p:sp>
    </p:spTree>
    <p:extLst>
      <p:ext uri="{BB962C8B-B14F-4D97-AF65-F5344CB8AC3E}">
        <p14:creationId xmlns:p14="http://schemas.microsoft.com/office/powerpoint/2010/main" val="379357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329" y="301038"/>
            <a:ext cx="7225440" cy="646331"/>
          </a:xfrm>
          <a:prstGeom prst="rect">
            <a:avLst/>
          </a:prstGeom>
          <a:noFill/>
        </p:spPr>
        <p:txBody>
          <a:bodyPr wrap="none" rtlCol="0">
            <a:spAutoFit/>
          </a:bodyPr>
          <a:lstStyle/>
          <a:p>
            <a:r>
              <a:rPr lang="en-US" sz="3600" dirty="0" smtClean="0"/>
              <a:t>Public </a:t>
            </a:r>
            <a:r>
              <a:rPr lang="en-US" sz="3600" dirty="0"/>
              <a:t>Water Access </a:t>
            </a:r>
            <a:r>
              <a:rPr lang="en-US" sz="3600" dirty="0" smtClean="0"/>
              <a:t>Inventory Charge</a:t>
            </a:r>
            <a:endParaRPr lang="en-US" sz="3600" dirty="0"/>
          </a:p>
        </p:txBody>
      </p:sp>
      <p:sp>
        <p:nvSpPr>
          <p:cNvPr id="3" name="TextBox 2"/>
          <p:cNvSpPr txBox="1"/>
          <p:nvPr/>
        </p:nvSpPr>
        <p:spPr>
          <a:xfrm>
            <a:off x="1060391" y="1186962"/>
            <a:ext cx="7183315" cy="6463308"/>
          </a:xfrm>
          <a:prstGeom prst="rect">
            <a:avLst/>
          </a:prstGeom>
          <a:noFill/>
        </p:spPr>
        <p:txBody>
          <a:bodyPr wrap="square" rtlCol="0">
            <a:spAutoFit/>
          </a:bodyPr>
          <a:lstStyle/>
          <a:p>
            <a:r>
              <a:rPr lang="en-US" b="1" dirty="0"/>
              <a:t>Federal </a:t>
            </a:r>
            <a:r>
              <a:rPr lang="en-US" b="1" dirty="0" smtClean="0"/>
              <a:t>Properties </a:t>
            </a:r>
            <a:r>
              <a:rPr lang="en-US" dirty="0" smtClean="0"/>
              <a:t>- </a:t>
            </a:r>
            <a:r>
              <a:rPr lang="en-US" dirty="0"/>
              <a:t>Dyer </a:t>
            </a:r>
            <a:r>
              <a:rPr lang="en-US" dirty="0" smtClean="0"/>
              <a:t>Cove (10-acres)</a:t>
            </a:r>
          </a:p>
          <a:p>
            <a:endParaRPr lang="en-US" b="1" dirty="0"/>
          </a:p>
          <a:p>
            <a:r>
              <a:rPr lang="en-US" b="1" dirty="0"/>
              <a:t>State of Maine </a:t>
            </a:r>
            <a:r>
              <a:rPr lang="en-US" b="1" dirty="0" smtClean="0"/>
              <a:t>Properties </a:t>
            </a:r>
            <a:r>
              <a:rPr lang="en-US" dirty="0" smtClean="0"/>
              <a:t>- Two </a:t>
            </a:r>
            <a:r>
              <a:rPr lang="en-US" dirty="0"/>
              <a:t>Lights State </a:t>
            </a:r>
            <a:r>
              <a:rPr lang="en-US" dirty="0" smtClean="0"/>
              <a:t>Park (42-acres), </a:t>
            </a:r>
            <a:r>
              <a:rPr lang="en-US" dirty="0"/>
              <a:t>Kettle Cove </a:t>
            </a:r>
            <a:r>
              <a:rPr lang="en-US" dirty="0" smtClean="0"/>
              <a:t>State Park (67-acres) &amp; </a:t>
            </a:r>
            <a:r>
              <a:rPr lang="en-US" dirty="0"/>
              <a:t>Crescent Beach State </a:t>
            </a:r>
            <a:r>
              <a:rPr lang="en-US" dirty="0" smtClean="0"/>
              <a:t>Park (212-acres)</a:t>
            </a:r>
          </a:p>
          <a:p>
            <a:endParaRPr lang="en-US" dirty="0"/>
          </a:p>
          <a:p>
            <a:r>
              <a:rPr lang="en-US" b="1" dirty="0"/>
              <a:t>Cape Elizabeth Land Trust </a:t>
            </a:r>
            <a:r>
              <a:rPr lang="en-US" b="1" dirty="0" smtClean="0"/>
              <a:t>Properties</a:t>
            </a:r>
            <a:r>
              <a:rPr lang="en-US" dirty="0" smtClean="0"/>
              <a:t> - </a:t>
            </a:r>
            <a:r>
              <a:rPr lang="en-US" dirty="0"/>
              <a:t>Trundy </a:t>
            </a:r>
            <a:r>
              <a:rPr lang="en-US" dirty="0" smtClean="0"/>
              <a:t>Point (2-acres) &amp; Pond </a:t>
            </a:r>
            <a:r>
              <a:rPr lang="en-US" dirty="0"/>
              <a:t>Cove from Shore </a:t>
            </a:r>
            <a:r>
              <a:rPr lang="en-US" dirty="0" smtClean="0"/>
              <a:t>Road (1.25-acres)</a:t>
            </a:r>
          </a:p>
          <a:p>
            <a:endParaRPr lang="en-US" dirty="0" smtClean="0"/>
          </a:p>
          <a:p>
            <a:r>
              <a:rPr lang="en-US" b="1" dirty="0" smtClean="0"/>
              <a:t>Town </a:t>
            </a:r>
            <a:r>
              <a:rPr lang="en-US" b="1" dirty="0"/>
              <a:t>of Cape Elizabeth </a:t>
            </a:r>
            <a:r>
              <a:rPr lang="en-US" b="1" dirty="0" smtClean="0"/>
              <a:t>Properties</a:t>
            </a:r>
            <a:r>
              <a:rPr lang="en-US" dirty="0" smtClean="0"/>
              <a:t> - </a:t>
            </a:r>
            <a:r>
              <a:rPr lang="en-US" dirty="0"/>
              <a:t>Fort Williams </a:t>
            </a:r>
            <a:r>
              <a:rPr lang="en-US" dirty="0" smtClean="0"/>
              <a:t>Park (96-acres), </a:t>
            </a:r>
            <a:r>
              <a:rPr lang="en-US" dirty="0"/>
              <a:t>Cliff House </a:t>
            </a:r>
            <a:r>
              <a:rPr lang="en-US" dirty="0" smtClean="0"/>
              <a:t>Beach (0.25 acres), Spurwink </a:t>
            </a:r>
            <a:r>
              <a:rPr lang="en-US" dirty="0"/>
              <a:t>River </a:t>
            </a:r>
            <a:r>
              <a:rPr lang="en-US" dirty="0" smtClean="0"/>
              <a:t>Marsh (150-acres) &amp; </a:t>
            </a:r>
            <a:r>
              <a:rPr lang="en-US" dirty="0"/>
              <a:t>Surfside </a:t>
            </a:r>
            <a:r>
              <a:rPr lang="en-US" dirty="0" smtClean="0"/>
              <a:t>Avenue (Rights to 2,000 linear feet)</a:t>
            </a:r>
          </a:p>
          <a:p>
            <a:endParaRPr lang="en-US" dirty="0"/>
          </a:p>
          <a:p>
            <a:r>
              <a:rPr lang="en-US" b="1" dirty="0" smtClean="0"/>
              <a:t>Public Survey </a:t>
            </a:r>
            <a:r>
              <a:rPr lang="en-US" dirty="0" smtClean="0"/>
              <a:t>- Demonstrated </a:t>
            </a:r>
            <a:r>
              <a:rPr lang="en-US" dirty="0"/>
              <a:t>that the coastline of Cape Elizabeth is a valued treasure in the </a:t>
            </a:r>
            <a:r>
              <a:rPr lang="en-US" dirty="0" smtClean="0"/>
              <a:t>community and </a:t>
            </a:r>
            <a:r>
              <a:rPr lang="en-US" dirty="0"/>
              <a:t>that its </a:t>
            </a:r>
            <a:r>
              <a:rPr lang="en-US" dirty="0" smtClean="0"/>
              <a:t>protection/improvement are </a:t>
            </a:r>
            <a:r>
              <a:rPr lang="en-US" dirty="0"/>
              <a:t>very much </a:t>
            </a:r>
            <a:r>
              <a:rPr lang="en-US" dirty="0" smtClean="0"/>
              <a:t>supported</a:t>
            </a:r>
          </a:p>
          <a:p>
            <a:endParaRPr lang="en-US" dirty="0"/>
          </a:p>
          <a:p>
            <a:r>
              <a:rPr lang="en-US" b="1" dirty="0" smtClean="0"/>
              <a:t>Cape Elizabeth Shoreline  </a:t>
            </a:r>
            <a:r>
              <a:rPr lang="en-US" dirty="0" smtClean="0"/>
              <a:t>- Contains High </a:t>
            </a:r>
            <a:r>
              <a:rPr lang="en-US" dirty="0"/>
              <a:t>Value Plant and Animal </a:t>
            </a:r>
            <a:r>
              <a:rPr lang="en-US" dirty="0" smtClean="0"/>
              <a:t>Habitat particularly in the </a:t>
            </a:r>
            <a:r>
              <a:rPr lang="en-US" dirty="0" err="1" smtClean="0"/>
              <a:t>the</a:t>
            </a:r>
            <a:r>
              <a:rPr lang="en-US" dirty="0" smtClean="0"/>
              <a:t> southwesterly area of Town that are protected from development impact with the Town’s stringent wetland and coastal zoning</a:t>
            </a:r>
          </a:p>
          <a:p>
            <a:endParaRPr lang="en-US" dirty="0"/>
          </a:p>
          <a:p>
            <a:endParaRPr lang="en-US" dirty="0"/>
          </a:p>
          <a:p>
            <a:r>
              <a:rPr lang="en-US" dirty="0" smtClean="0"/>
              <a:t>	</a:t>
            </a:r>
            <a:r>
              <a:rPr lang="en-US" b="1" dirty="0" smtClean="0"/>
              <a:t>		</a:t>
            </a:r>
            <a:endParaRPr lang="en-US" dirty="0" smtClean="0"/>
          </a:p>
          <a:p>
            <a:endParaRPr lang="en-US" dirty="0"/>
          </a:p>
        </p:txBody>
      </p:sp>
    </p:spTree>
    <p:extLst>
      <p:ext uri="{BB962C8B-B14F-4D97-AF65-F5344CB8AC3E}">
        <p14:creationId xmlns:p14="http://schemas.microsoft.com/office/powerpoint/2010/main" val="242420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554943"/>
            <a:ext cx="8379725" cy="1200329"/>
          </a:xfrm>
          <a:prstGeom prst="rect">
            <a:avLst/>
          </a:prstGeom>
          <a:noFill/>
        </p:spPr>
        <p:txBody>
          <a:bodyPr wrap="square" rtlCol="0">
            <a:spAutoFit/>
          </a:bodyPr>
          <a:lstStyle/>
          <a:p>
            <a:pPr algn="ctr"/>
            <a:r>
              <a:rPr lang="fr-FR" sz="3600" dirty="0" err="1"/>
              <a:t>Comprehensive</a:t>
            </a:r>
            <a:r>
              <a:rPr lang="fr-FR" sz="3600" dirty="0"/>
              <a:t> Plan - Marine </a:t>
            </a:r>
            <a:r>
              <a:rPr lang="fr-FR" sz="3600" dirty="0" err="1"/>
              <a:t>Resources</a:t>
            </a:r>
            <a:r>
              <a:rPr lang="fr-FR" sz="3600" dirty="0"/>
              <a:t> </a:t>
            </a:r>
            <a:endParaRPr lang="fr-FR" sz="3600" dirty="0" smtClean="0"/>
          </a:p>
          <a:p>
            <a:pPr algn="ctr"/>
            <a:r>
              <a:rPr lang="fr-FR" sz="3600" dirty="0" smtClean="0"/>
              <a:t>Section Charge</a:t>
            </a:r>
            <a:endParaRPr lang="en-US" sz="3600" dirty="0"/>
          </a:p>
        </p:txBody>
      </p:sp>
      <p:sp>
        <p:nvSpPr>
          <p:cNvPr id="4" name="TextBox 3"/>
          <p:cNvSpPr txBox="1"/>
          <p:nvPr/>
        </p:nvSpPr>
        <p:spPr>
          <a:xfrm>
            <a:off x="993529" y="2233246"/>
            <a:ext cx="724486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Met with Town Planner Maureen O’Meara to gain insight and direction</a:t>
            </a:r>
          </a:p>
          <a:p>
            <a:endParaRPr lang="en-US" sz="2400" dirty="0" smtClean="0"/>
          </a:p>
          <a:p>
            <a:pPr marL="285750" indent="-285750">
              <a:buFont typeface="Arial" panose="020B0604020202020204" pitchFamily="34" charset="0"/>
              <a:buChar char="•"/>
            </a:pPr>
            <a:r>
              <a:rPr lang="en-US" sz="2400" dirty="0" smtClean="0"/>
              <a:t>Prepared 15-page Marine Resources Section to the Comprehensive Plan</a:t>
            </a:r>
          </a:p>
          <a:p>
            <a:endParaRPr lang="en-US" sz="2400" dirty="0" smtClean="0"/>
          </a:p>
          <a:p>
            <a:pPr marL="285750" indent="-285750">
              <a:buFont typeface="Arial" panose="020B0604020202020204" pitchFamily="34" charset="0"/>
              <a:buChar char="•"/>
            </a:pPr>
            <a:r>
              <a:rPr lang="en-US" sz="2400" dirty="0" smtClean="0"/>
              <a:t>Met with the Comprehensive Plan Committee in a workshop setting to review the Marine Resources Section and share findings from the Harbor Committee Report</a:t>
            </a:r>
            <a:endParaRPr lang="en-US" sz="2400" dirty="0"/>
          </a:p>
        </p:txBody>
      </p:sp>
    </p:spTree>
    <p:extLst>
      <p:ext uri="{BB962C8B-B14F-4D97-AF65-F5344CB8AC3E}">
        <p14:creationId xmlns:p14="http://schemas.microsoft.com/office/powerpoint/2010/main" val="279182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893" y="286602"/>
            <a:ext cx="4369145" cy="646331"/>
          </a:xfrm>
          <a:prstGeom prst="rect">
            <a:avLst/>
          </a:prstGeom>
          <a:noFill/>
        </p:spPr>
        <p:txBody>
          <a:bodyPr wrap="none" rtlCol="0">
            <a:spAutoFit/>
          </a:bodyPr>
          <a:lstStyle/>
          <a:p>
            <a:r>
              <a:rPr lang="en-US" sz="3600" dirty="0"/>
              <a:t>Other Related Matters</a:t>
            </a:r>
          </a:p>
        </p:txBody>
      </p:sp>
      <p:sp>
        <p:nvSpPr>
          <p:cNvPr id="3" name="TextBox 2"/>
          <p:cNvSpPr txBox="1"/>
          <p:nvPr/>
        </p:nvSpPr>
        <p:spPr>
          <a:xfrm>
            <a:off x="823328" y="956158"/>
            <a:ext cx="8021734" cy="5355312"/>
          </a:xfrm>
          <a:prstGeom prst="rect">
            <a:avLst/>
          </a:prstGeom>
          <a:noFill/>
        </p:spPr>
        <p:txBody>
          <a:bodyPr wrap="square" rtlCol="0">
            <a:spAutoFit/>
          </a:bodyPr>
          <a:lstStyle/>
          <a:p>
            <a:r>
              <a:rPr lang="en-US" sz="2400" dirty="0"/>
              <a:t>Cape Elizabeth Sea Level Rising Vulnerability </a:t>
            </a:r>
            <a:r>
              <a:rPr lang="en-US" sz="2400" dirty="0" smtClean="0"/>
              <a:t>Assessment</a:t>
            </a:r>
          </a:p>
          <a:p>
            <a:endParaRPr lang="en-US" sz="2400" dirty="0"/>
          </a:p>
          <a:p>
            <a:r>
              <a:rPr lang="en-US" sz="2400" dirty="0" smtClean="0"/>
              <a:t>Executive Summary from </a:t>
            </a:r>
            <a:r>
              <a:rPr lang="en-US" sz="2400" i="1" dirty="0"/>
              <a:t>June 2015 “Cape Elizabeth Sea </a:t>
            </a:r>
            <a:r>
              <a:rPr lang="en-US" sz="2400" i="1" dirty="0" smtClean="0"/>
              <a:t>Level Rising </a:t>
            </a:r>
            <a:r>
              <a:rPr lang="en-US" sz="2400" i="1" dirty="0"/>
              <a:t>Vulnerability Assessment” report as prepared by the Portland Council of Governments</a:t>
            </a:r>
            <a:r>
              <a:rPr lang="en-US" sz="2400" dirty="0" smtClean="0"/>
              <a:t>.</a:t>
            </a:r>
          </a:p>
          <a:p>
            <a:endParaRPr lang="en-US" sz="2400" dirty="0"/>
          </a:p>
          <a:p>
            <a:pPr marL="285750" indent="-285750">
              <a:buFont typeface="Wingdings" panose="05000000000000000000" pitchFamily="2" charset="2"/>
              <a:buChar char="Ø"/>
            </a:pPr>
            <a:r>
              <a:rPr lang="en-US" dirty="0"/>
              <a:t>Evaluate risk to PWD’s wastewater pumping station on Spurwink </a:t>
            </a:r>
            <a:r>
              <a:rPr lang="en-US" dirty="0" smtClean="0"/>
              <a:t>Ave</a:t>
            </a:r>
          </a:p>
          <a:p>
            <a:pPr marL="285750" indent="-285750">
              <a:buFont typeface="Wingdings" panose="05000000000000000000" pitchFamily="2" charset="2"/>
              <a:buChar char="Ø"/>
            </a:pPr>
            <a:r>
              <a:rPr lang="en-US" dirty="0" smtClean="0"/>
              <a:t>Raise </a:t>
            </a:r>
            <a:r>
              <a:rPr lang="en-US" dirty="0"/>
              <a:t>Sawyer </a:t>
            </a:r>
            <a:r>
              <a:rPr lang="en-US" dirty="0" smtClean="0"/>
              <a:t>Road and </a:t>
            </a:r>
            <a:r>
              <a:rPr lang="en-US" dirty="0"/>
              <a:t>minor </a:t>
            </a:r>
            <a:r>
              <a:rPr lang="en-US" dirty="0" smtClean="0"/>
              <a:t>span</a:t>
            </a:r>
            <a:endParaRPr lang="en-US" dirty="0"/>
          </a:p>
          <a:p>
            <a:pPr marL="285750" indent="-285750">
              <a:buFont typeface="Wingdings" panose="05000000000000000000" pitchFamily="2" charset="2"/>
              <a:buChar char="Ø"/>
            </a:pPr>
            <a:r>
              <a:rPr lang="en-US" dirty="0" smtClean="0"/>
              <a:t>Raise </a:t>
            </a:r>
            <a:r>
              <a:rPr lang="en-US" dirty="0"/>
              <a:t>Shore </a:t>
            </a:r>
            <a:r>
              <a:rPr lang="en-US" dirty="0" smtClean="0"/>
              <a:t>Road </a:t>
            </a:r>
            <a:r>
              <a:rPr lang="en-US" dirty="0"/>
              <a:t>and improve </a:t>
            </a:r>
            <a:r>
              <a:rPr lang="en-US" dirty="0" smtClean="0"/>
              <a:t>culvert</a:t>
            </a:r>
          </a:p>
          <a:p>
            <a:pPr marL="285750" indent="-285750">
              <a:buFont typeface="Wingdings" panose="05000000000000000000" pitchFamily="2" charset="2"/>
              <a:buChar char="Ø"/>
            </a:pPr>
            <a:r>
              <a:rPr lang="en-US" dirty="0" smtClean="0"/>
              <a:t>Raise </a:t>
            </a:r>
            <a:r>
              <a:rPr lang="en-US" dirty="0"/>
              <a:t>Spurwink </a:t>
            </a:r>
            <a:r>
              <a:rPr lang="en-US" dirty="0" smtClean="0"/>
              <a:t>Avenue </a:t>
            </a:r>
            <a:r>
              <a:rPr lang="en-US" dirty="0"/>
              <a:t>and improve </a:t>
            </a:r>
            <a:r>
              <a:rPr lang="en-US" dirty="0" smtClean="0"/>
              <a:t>culvert</a:t>
            </a:r>
          </a:p>
          <a:p>
            <a:pPr marL="285750" indent="-285750">
              <a:buFont typeface="Wingdings" panose="05000000000000000000" pitchFamily="2" charset="2"/>
              <a:buChar char="Ø"/>
            </a:pPr>
            <a:r>
              <a:rPr lang="en-US" dirty="0" smtClean="0"/>
              <a:t>Review </a:t>
            </a:r>
            <a:r>
              <a:rPr lang="en-US" dirty="0"/>
              <a:t>capacity and design of culverts </a:t>
            </a:r>
            <a:r>
              <a:rPr lang="en-US" dirty="0" smtClean="0"/>
              <a:t>Town-wide</a:t>
            </a:r>
          </a:p>
          <a:p>
            <a:pPr marL="285750" indent="-285750">
              <a:buFont typeface="Wingdings" panose="05000000000000000000" pitchFamily="2" charset="2"/>
              <a:buChar char="Ø"/>
            </a:pPr>
            <a:r>
              <a:rPr lang="en-US" dirty="0" smtClean="0"/>
              <a:t>Coordinate </a:t>
            </a:r>
            <a:r>
              <a:rPr lang="en-US" dirty="0"/>
              <a:t>with </a:t>
            </a:r>
            <a:r>
              <a:rPr lang="en-US" dirty="0" smtClean="0"/>
              <a:t>the Portland Water District </a:t>
            </a:r>
            <a:r>
              <a:rPr lang="en-US" dirty="0"/>
              <a:t>and South Portland to evaluate risk to underground </a:t>
            </a:r>
            <a:r>
              <a:rPr lang="en-US" dirty="0" smtClean="0"/>
              <a:t>utilities</a:t>
            </a:r>
          </a:p>
          <a:p>
            <a:pPr marL="285750" indent="-285750">
              <a:buFont typeface="Wingdings" panose="05000000000000000000" pitchFamily="2" charset="2"/>
              <a:buChar char="Ø"/>
            </a:pPr>
            <a:r>
              <a:rPr lang="en-US" dirty="0" smtClean="0"/>
              <a:t>Improve </a:t>
            </a:r>
            <a:r>
              <a:rPr lang="en-US" dirty="0"/>
              <a:t>accuracy of GIS layer for “Normal High Water Line” (HAST+3ft</a:t>
            </a:r>
            <a:r>
              <a:rPr lang="en-US" dirty="0" smtClean="0"/>
              <a:t>).</a:t>
            </a:r>
          </a:p>
          <a:p>
            <a:pPr marL="285750" indent="-285750">
              <a:buFont typeface="Wingdings" panose="05000000000000000000" pitchFamily="2" charset="2"/>
              <a:buChar char="Ø"/>
            </a:pPr>
            <a:r>
              <a:rPr lang="en-US" dirty="0" smtClean="0"/>
              <a:t>Include </a:t>
            </a:r>
            <a:r>
              <a:rPr lang="en-US" dirty="0"/>
              <a:t>sea level rise language in next comprehensive plan </a:t>
            </a:r>
            <a:r>
              <a:rPr lang="en-US" dirty="0" smtClean="0"/>
              <a:t>update</a:t>
            </a:r>
          </a:p>
          <a:p>
            <a:pPr marL="285750" indent="-285750">
              <a:buFont typeface="Wingdings" panose="05000000000000000000" pitchFamily="2" charset="2"/>
              <a:buChar char="Ø"/>
            </a:pPr>
            <a:r>
              <a:rPr lang="en-US" dirty="0" smtClean="0"/>
              <a:t>Revise </a:t>
            </a:r>
            <a:r>
              <a:rPr lang="en-US" dirty="0"/>
              <a:t>septic ordinance to consider impacts of sea level </a:t>
            </a:r>
            <a:r>
              <a:rPr lang="en-US" dirty="0" smtClean="0"/>
              <a:t>rise</a:t>
            </a:r>
          </a:p>
          <a:p>
            <a:pPr marL="285750" indent="-285750">
              <a:buFont typeface="Wingdings" panose="05000000000000000000" pitchFamily="2" charset="2"/>
              <a:buChar char="Ø"/>
            </a:pPr>
            <a:r>
              <a:rPr lang="en-US" dirty="0" smtClean="0"/>
              <a:t>Incorporate </a:t>
            </a:r>
            <a:r>
              <a:rPr lang="en-US" dirty="0"/>
              <a:t>Low Impact Development (LID) techniques in land use </a:t>
            </a:r>
            <a:r>
              <a:rPr lang="en-US" dirty="0" smtClean="0"/>
              <a:t>ordinances</a:t>
            </a:r>
            <a:endParaRPr lang="en-US" dirty="0"/>
          </a:p>
        </p:txBody>
      </p:sp>
    </p:spTree>
    <p:extLst>
      <p:ext uri="{BB962C8B-B14F-4D97-AF65-F5344CB8AC3E}">
        <p14:creationId xmlns:p14="http://schemas.microsoft.com/office/powerpoint/2010/main" val="68502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1" y="883696"/>
            <a:ext cx="7200900" cy="5909310"/>
          </a:xfrm>
          <a:prstGeom prst="rect">
            <a:avLst/>
          </a:prstGeom>
        </p:spPr>
        <p:txBody>
          <a:bodyPr wrap="square">
            <a:spAutoFit/>
          </a:bodyPr>
          <a:lstStyle/>
          <a:p>
            <a:r>
              <a:rPr lang="en-US" i="1" dirty="0" smtClean="0">
                <a:latin typeface="Calibri-Italic"/>
              </a:rPr>
              <a:t> </a:t>
            </a:r>
            <a:endParaRPr lang="en-US" i="1" dirty="0">
              <a:latin typeface="Calibri-Italic"/>
            </a:endParaRPr>
          </a:p>
          <a:p>
            <a:pPr marL="342900" indent="-342900">
              <a:buFont typeface="Wingdings" panose="05000000000000000000" pitchFamily="2" charset="2"/>
              <a:buChar char="Ø"/>
            </a:pPr>
            <a:r>
              <a:rPr lang="en-US" i="1" dirty="0" smtClean="0">
                <a:latin typeface="Calibri-Italic"/>
              </a:rPr>
              <a:t>Accept </a:t>
            </a:r>
            <a:r>
              <a:rPr lang="en-US" i="1" dirty="0">
                <a:latin typeface="Calibri-Italic"/>
              </a:rPr>
              <a:t>recommended changes to the Town’s Coastal Waters and Harbor </a:t>
            </a:r>
            <a:r>
              <a:rPr lang="en-US" i="1" dirty="0" smtClean="0">
                <a:latin typeface="Calibri-Italic"/>
              </a:rPr>
              <a:t>Ordinance</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Resolve </a:t>
            </a:r>
            <a:r>
              <a:rPr lang="en-US" i="1" dirty="0">
                <a:latin typeface="Calibri-Italic"/>
              </a:rPr>
              <a:t>Kettle Cove/Crescent Beach area access and circulation issues and </a:t>
            </a:r>
            <a:r>
              <a:rPr lang="en-US" i="1" dirty="0" smtClean="0">
                <a:latin typeface="Calibri-Italic"/>
              </a:rPr>
              <a:t>implement other </a:t>
            </a:r>
            <a:r>
              <a:rPr lang="en-US" i="1" dirty="0">
                <a:latin typeface="Calibri-Italic"/>
              </a:rPr>
              <a:t>related changes </a:t>
            </a:r>
            <a:r>
              <a:rPr lang="en-US" i="1" dirty="0" smtClean="0">
                <a:latin typeface="Calibri-Italic"/>
              </a:rPr>
              <a:t> </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Complete </a:t>
            </a:r>
            <a:r>
              <a:rPr lang="en-US" i="1" dirty="0">
                <a:latin typeface="Calibri-Italic"/>
              </a:rPr>
              <a:t>the mooring mapping update process, revise the Town’s website </a:t>
            </a:r>
            <a:r>
              <a:rPr lang="en-US" i="1" dirty="0" smtClean="0">
                <a:latin typeface="Calibri-Italic"/>
              </a:rPr>
              <a:t>mooring section </a:t>
            </a:r>
            <a:r>
              <a:rPr lang="en-US" i="1" dirty="0">
                <a:latin typeface="Calibri-Italic"/>
              </a:rPr>
              <a:t>to be reflect current conditions, and continue to support a </a:t>
            </a:r>
            <a:r>
              <a:rPr lang="en-US" i="1" dirty="0" smtClean="0">
                <a:latin typeface="Calibri-Italic"/>
              </a:rPr>
              <a:t>professional </a:t>
            </a:r>
            <a:r>
              <a:rPr lang="fr-FR" i="1" dirty="0" smtClean="0">
                <a:latin typeface="Calibri-Italic"/>
              </a:rPr>
              <a:t>Harbormaster position</a:t>
            </a:r>
          </a:p>
          <a:p>
            <a:pPr marL="342900" indent="-342900">
              <a:buFont typeface="Wingdings" panose="05000000000000000000" pitchFamily="2" charset="2"/>
              <a:buChar char="Ø"/>
            </a:pPr>
            <a:endParaRPr lang="fr-FR" i="1" dirty="0">
              <a:latin typeface="Calibri-Italic"/>
            </a:endParaRPr>
          </a:p>
          <a:p>
            <a:pPr marL="342900" indent="-342900">
              <a:buFont typeface="Wingdings" panose="05000000000000000000" pitchFamily="2" charset="2"/>
              <a:buChar char="Ø"/>
            </a:pPr>
            <a:r>
              <a:rPr lang="en-US" i="1" dirty="0" smtClean="0">
                <a:latin typeface="Calibri-Italic"/>
              </a:rPr>
              <a:t>Maintain </a:t>
            </a:r>
            <a:r>
              <a:rPr lang="en-US" i="1" dirty="0">
                <a:latin typeface="Calibri-Italic"/>
              </a:rPr>
              <a:t>and improve upon places of public water </a:t>
            </a:r>
            <a:r>
              <a:rPr lang="en-US" i="1" dirty="0" smtClean="0">
                <a:latin typeface="Calibri-Italic"/>
              </a:rPr>
              <a:t>access</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Maintain </a:t>
            </a:r>
            <a:r>
              <a:rPr lang="en-US" i="1" dirty="0">
                <a:latin typeface="Calibri-Italic"/>
              </a:rPr>
              <a:t>a working waterfront by providing a balance between commercial </a:t>
            </a:r>
            <a:r>
              <a:rPr lang="en-US" i="1" dirty="0" smtClean="0">
                <a:latin typeface="Calibri-Italic"/>
              </a:rPr>
              <a:t>and recreational uses</a:t>
            </a:r>
          </a:p>
          <a:p>
            <a:pPr marL="342900" indent="-342900">
              <a:buFont typeface="Wingdings" panose="05000000000000000000" pitchFamily="2" charset="2"/>
              <a:buChar char="Ø"/>
            </a:pPr>
            <a:endParaRPr lang="en-US" i="1" dirty="0" smtClean="0">
              <a:latin typeface="Calibri-Italic"/>
            </a:endParaRPr>
          </a:p>
          <a:p>
            <a:pPr marL="342900" indent="-342900">
              <a:buFont typeface="Wingdings" panose="05000000000000000000" pitchFamily="2" charset="2"/>
              <a:buChar char="Ø"/>
            </a:pPr>
            <a:r>
              <a:rPr lang="en-US" i="1" dirty="0" smtClean="0">
                <a:latin typeface="Calibri-Italic"/>
              </a:rPr>
              <a:t>Take </a:t>
            </a:r>
            <a:r>
              <a:rPr lang="en-US" i="1" dirty="0">
                <a:latin typeface="Calibri-Italic"/>
              </a:rPr>
              <a:t>actions to mitigate adverse sea level rise </a:t>
            </a:r>
            <a:r>
              <a:rPr lang="en-US" i="1" dirty="0" smtClean="0">
                <a:latin typeface="Calibri-Italic"/>
              </a:rPr>
              <a:t>consequences</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Conduct </a:t>
            </a:r>
            <a:r>
              <a:rPr lang="en-US" i="1" dirty="0">
                <a:latin typeface="Calibri-Italic"/>
              </a:rPr>
              <a:t>a comprehensive review of the Town’s marine resources and its </a:t>
            </a:r>
            <a:r>
              <a:rPr lang="en-US" i="1" dirty="0" smtClean="0">
                <a:latin typeface="Calibri-Italic"/>
              </a:rPr>
              <a:t>management on </a:t>
            </a:r>
            <a:r>
              <a:rPr lang="en-US" i="1" dirty="0">
                <a:latin typeface="Calibri-Italic"/>
              </a:rPr>
              <a:t>a time frame not to exceed a 10-year duration. </a:t>
            </a:r>
            <a:r>
              <a:rPr lang="en-US" i="1" dirty="0" smtClean="0">
                <a:latin typeface="Calibri-Italic"/>
              </a:rPr>
              <a:t> </a:t>
            </a:r>
            <a:endParaRPr lang="en-US" dirty="0"/>
          </a:p>
        </p:txBody>
      </p:sp>
      <p:sp>
        <p:nvSpPr>
          <p:cNvPr id="3" name="TextBox 2"/>
          <p:cNvSpPr txBox="1"/>
          <p:nvPr/>
        </p:nvSpPr>
        <p:spPr>
          <a:xfrm>
            <a:off x="413238" y="246185"/>
            <a:ext cx="9917724" cy="923330"/>
          </a:xfrm>
          <a:prstGeom prst="rect">
            <a:avLst/>
          </a:prstGeom>
          <a:noFill/>
        </p:spPr>
        <p:txBody>
          <a:bodyPr wrap="square" rtlCol="0">
            <a:spAutoFit/>
          </a:bodyPr>
          <a:lstStyle/>
          <a:p>
            <a:r>
              <a:rPr lang="en-US" sz="3600" dirty="0">
                <a:latin typeface="Calibri-Italic"/>
              </a:rPr>
              <a:t>Harbors Committee </a:t>
            </a:r>
            <a:r>
              <a:rPr lang="en-US" sz="3600" dirty="0" smtClean="0">
                <a:latin typeface="Calibri-Italic"/>
              </a:rPr>
              <a:t>Recommendations</a:t>
            </a:r>
            <a:r>
              <a:rPr lang="en-US" i="1" dirty="0" smtClean="0">
                <a:latin typeface="Calibri-Italic"/>
              </a:rPr>
              <a:t>:</a:t>
            </a:r>
            <a:endParaRPr lang="en-US" i="1" dirty="0">
              <a:latin typeface="Calibri-Italic"/>
            </a:endParaRPr>
          </a:p>
          <a:p>
            <a:endParaRPr lang="en-US" dirty="0"/>
          </a:p>
        </p:txBody>
      </p:sp>
    </p:spTree>
    <p:extLst>
      <p:ext uri="{BB962C8B-B14F-4D97-AF65-F5344CB8AC3E}">
        <p14:creationId xmlns:p14="http://schemas.microsoft.com/office/powerpoint/2010/main" val="25694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785" y="465992"/>
            <a:ext cx="3503844" cy="646331"/>
          </a:xfrm>
          <a:prstGeom prst="rect">
            <a:avLst/>
          </a:prstGeom>
          <a:noFill/>
        </p:spPr>
        <p:txBody>
          <a:bodyPr wrap="none" rtlCol="0">
            <a:spAutoFit/>
          </a:bodyPr>
          <a:lstStyle/>
          <a:p>
            <a:r>
              <a:rPr lang="en-US" sz="3600" dirty="0"/>
              <a:t>Staff Contributors</a:t>
            </a:r>
          </a:p>
        </p:txBody>
      </p:sp>
      <p:sp>
        <p:nvSpPr>
          <p:cNvPr id="3" name="TextBox 2"/>
          <p:cNvSpPr txBox="1"/>
          <p:nvPr/>
        </p:nvSpPr>
        <p:spPr>
          <a:xfrm>
            <a:off x="2331672" y="1608992"/>
            <a:ext cx="4748929" cy="4154984"/>
          </a:xfrm>
          <a:prstGeom prst="rect">
            <a:avLst/>
          </a:prstGeom>
          <a:noFill/>
        </p:spPr>
        <p:txBody>
          <a:bodyPr wrap="none" rtlCol="0">
            <a:spAutoFit/>
          </a:bodyPr>
          <a:lstStyle/>
          <a:p>
            <a:r>
              <a:rPr lang="en-US" sz="2400" dirty="0"/>
              <a:t>Matthew Sturgis, Town </a:t>
            </a:r>
            <a:r>
              <a:rPr lang="en-US" sz="2400" dirty="0" smtClean="0"/>
              <a:t>Manager</a:t>
            </a:r>
          </a:p>
          <a:p>
            <a:endParaRPr lang="en-US" sz="2400" dirty="0"/>
          </a:p>
          <a:p>
            <a:r>
              <a:rPr lang="en-US" sz="2400" dirty="0"/>
              <a:t>Debra Lane, Town </a:t>
            </a:r>
            <a:r>
              <a:rPr lang="en-US" sz="2400" dirty="0" smtClean="0"/>
              <a:t>Clerk</a:t>
            </a:r>
          </a:p>
          <a:p>
            <a:endParaRPr lang="en-US" sz="2400" dirty="0"/>
          </a:p>
          <a:p>
            <a:r>
              <a:rPr lang="en-US" sz="2400" dirty="0"/>
              <a:t>Neil Williams, Police </a:t>
            </a:r>
            <a:r>
              <a:rPr lang="en-US" sz="2400" dirty="0" smtClean="0"/>
              <a:t>Chief</a:t>
            </a:r>
          </a:p>
          <a:p>
            <a:endParaRPr lang="en-US" sz="2400" dirty="0"/>
          </a:p>
          <a:p>
            <a:r>
              <a:rPr lang="en-US" sz="2400" dirty="0"/>
              <a:t>Ian Anderson, Town </a:t>
            </a:r>
            <a:r>
              <a:rPr lang="en-US" sz="2400" dirty="0" smtClean="0"/>
              <a:t>Harbormaster</a:t>
            </a:r>
          </a:p>
          <a:p>
            <a:endParaRPr lang="en-US" sz="2400" dirty="0"/>
          </a:p>
          <a:p>
            <a:r>
              <a:rPr lang="en-US" sz="2400" dirty="0"/>
              <a:t>Maureen O’Meara, Town </a:t>
            </a:r>
            <a:r>
              <a:rPr lang="en-US" sz="2400" dirty="0" smtClean="0"/>
              <a:t>Planner</a:t>
            </a:r>
          </a:p>
          <a:p>
            <a:endParaRPr lang="en-US" sz="2400" dirty="0"/>
          </a:p>
          <a:p>
            <a:r>
              <a:rPr lang="en-US" sz="2400" dirty="0"/>
              <a:t>Wendy Derzawiec, Town Webmaster</a:t>
            </a:r>
          </a:p>
        </p:txBody>
      </p:sp>
    </p:spTree>
    <p:extLst>
      <p:ext uri="{BB962C8B-B14F-4D97-AF65-F5344CB8AC3E}">
        <p14:creationId xmlns:p14="http://schemas.microsoft.com/office/powerpoint/2010/main" val="288363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Box 3"/>
          <p:cNvSpPr txBox="1"/>
          <p:nvPr/>
        </p:nvSpPr>
        <p:spPr>
          <a:xfrm>
            <a:off x="1094440" y="1910019"/>
            <a:ext cx="6917691" cy="2862323"/>
          </a:xfrm>
          <a:prstGeom prst="rect">
            <a:avLst/>
          </a:prstGeom>
          <a:noFill/>
        </p:spPr>
        <p:txBody>
          <a:bodyPr wrap="square" rtlCol="0">
            <a:spAutoFit/>
          </a:bodyPr>
          <a:lstStyle/>
          <a:p>
            <a:r>
              <a:rPr lang="en-US" dirty="0" smtClean="0"/>
              <a:t>Original study </a:t>
            </a:r>
            <a:r>
              <a:rPr lang="mr-IN" dirty="0" smtClean="0"/>
              <a:t>–</a:t>
            </a:r>
            <a:r>
              <a:rPr lang="en-US" dirty="0" smtClean="0"/>
              <a:t> late 1980’s</a:t>
            </a:r>
          </a:p>
          <a:p>
            <a:r>
              <a:rPr lang="en-US" b="1" dirty="0" smtClean="0"/>
              <a:t>COASTAL </a:t>
            </a:r>
            <a:r>
              <a:rPr lang="en-US" b="1" dirty="0"/>
              <a:t>WATERS and HARBOR ORDINANCE </a:t>
            </a:r>
            <a:endParaRPr lang="en-US" dirty="0" smtClean="0"/>
          </a:p>
          <a:p>
            <a:endParaRPr lang="en-US" dirty="0"/>
          </a:p>
          <a:p>
            <a:r>
              <a:rPr lang="en-US" dirty="0" smtClean="0"/>
              <a:t>This </a:t>
            </a:r>
            <a:r>
              <a:rPr lang="en-US" dirty="0"/>
              <a:t>Ordinance is to establish regulations for marine activities within the harbors, waterways and tidal waters of the Town of Cape Elizabeth, Maine to ensure safety to persons and property, to promote availability and use of a valuable public resource and to create a fair and efficient framework for the administration of that resource. This Ordinance shall be subordinate to existing Federal and State Laws governing the same matters and is not intended to preempt other valid laws. </a:t>
            </a:r>
          </a:p>
        </p:txBody>
      </p:sp>
    </p:spTree>
    <p:extLst>
      <p:ext uri="{BB962C8B-B14F-4D97-AF65-F5344CB8AC3E}">
        <p14:creationId xmlns:p14="http://schemas.microsoft.com/office/powerpoint/2010/main" val="388732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6895" y="1786126"/>
            <a:ext cx="8149905" cy="4524316"/>
          </a:xfrm>
          <a:prstGeom prst="rect">
            <a:avLst/>
          </a:prstGeom>
          <a:noFill/>
        </p:spPr>
        <p:txBody>
          <a:bodyPr wrap="square" rtlCol="0">
            <a:spAutoFit/>
          </a:bodyPr>
          <a:lstStyle/>
          <a:p>
            <a:pPr marL="285750" indent="-285750">
              <a:buFont typeface="Arial"/>
              <a:buChar char="•"/>
            </a:pPr>
            <a:r>
              <a:rPr lang="en-US" dirty="0" smtClean="0"/>
              <a:t>Review </a:t>
            </a:r>
            <a:r>
              <a:rPr lang="en-US" dirty="0"/>
              <a:t>the Town’s Coastal Waters and Harbor Ordinance and recommend any changes it deems desirable to the town council. </a:t>
            </a:r>
          </a:p>
          <a:p>
            <a:r>
              <a:rPr lang="en-US" dirty="0"/>
              <a:t> </a:t>
            </a:r>
          </a:p>
          <a:p>
            <a:pPr marL="285750" lvl="0" indent="-285750">
              <a:buFont typeface="Arial"/>
              <a:buChar char="•"/>
            </a:pPr>
            <a:r>
              <a:rPr lang="en-US" dirty="0"/>
              <a:t>Meet with state officials to determine options for boat access in the Kettle Cove/Crescent Beach State Park area and develop a long range plan for access. </a:t>
            </a:r>
          </a:p>
          <a:p>
            <a:r>
              <a:rPr lang="en-US" dirty="0"/>
              <a:t> </a:t>
            </a:r>
          </a:p>
          <a:p>
            <a:pPr marL="285750" lvl="0" indent="-285750">
              <a:buFont typeface="Arial"/>
              <a:buChar char="•"/>
            </a:pPr>
            <a:r>
              <a:rPr lang="en-US" dirty="0"/>
              <a:t>Update the maps utilized by the harbormaster showing potential locations for moorings.</a:t>
            </a:r>
          </a:p>
          <a:p>
            <a:r>
              <a:rPr lang="en-US" dirty="0"/>
              <a:t> </a:t>
            </a:r>
          </a:p>
          <a:p>
            <a:pPr marL="285750" lvl="0" indent="-285750">
              <a:buFont typeface="Arial"/>
              <a:buChar char="•"/>
            </a:pPr>
            <a:r>
              <a:rPr lang="en-US" dirty="0"/>
              <a:t>Inventory public water access.</a:t>
            </a:r>
          </a:p>
          <a:p>
            <a:r>
              <a:rPr lang="en-US" dirty="0"/>
              <a:t> </a:t>
            </a:r>
          </a:p>
          <a:p>
            <a:pPr marL="285750" lvl="0" indent="-285750">
              <a:buFont typeface="Arial"/>
              <a:buChar char="•"/>
            </a:pPr>
            <a:r>
              <a:rPr lang="en-US" dirty="0"/>
              <a:t>Assist the comprehensive plan committee with the marine resources section of the comprehensive plan.</a:t>
            </a:r>
          </a:p>
          <a:p>
            <a:r>
              <a:rPr lang="en-US" dirty="0"/>
              <a:t> </a:t>
            </a:r>
          </a:p>
          <a:p>
            <a:pPr marL="285750" lvl="0" indent="-285750">
              <a:buFont typeface="Arial"/>
              <a:buChar char="•"/>
            </a:pPr>
            <a:r>
              <a:rPr lang="en-US" dirty="0"/>
              <a:t>Consider such other related matters as the town council may request.  </a:t>
            </a:r>
          </a:p>
          <a:p>
            <a:endParaRPr lang="en-US" dirty="0"/>
          </a:p>
        </p:txBody>
      </p:sp>
      <p:sp>
        <p:nvSpPr>
          <p:cNvPr id="6" name="Title 5"/>
          <p:cNvSpPr>
            <a:spLocks noGrp="1"/>
          </p:cNvSpPr>
          <p:nvPr>
            <p:ph type="title"/>
          </p:nvPr>
        </p:nvSpPr>
        <p:spPr/>
        <p:txBody>
          <a:bodyPr>
            <a:normAutofit fontScale="90000"/>
          </a:bodyPr>
          <a:lstStyle/>
          <a:p>
            <a:r>
              <a:rPr lang="en-US" dirty="0" smtClean="0"/>
              <a:t>Harbors Committee Charge</a:t>
            </a:r>
            <a:br>
              <a:rPr lang="en-US" dirty="0" smtClean="0"/>
            </a:br>
            <a:r>
              <a:rPr lang="en-US" dirty="0" smtClean="0"/>
              <a:t>2017</a:t>
            </a:r>
            <a:endParaRPr lang="en-US" dirty="0"/>
          </a:p>
        </p:txBody>
      </p:sp>
    </p:spTree>
    <p:extLst>
      <p:ext uri="{BB962C8B-B14F-4D97-AF65-F5344CB8AC3E}">
        <p14:creationId xmlns:p14="http://schemas.microsoft.com/office/powerpoint/2010/main" val="29625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Recommendations</a:t>
            </a:r>
            <a:endParaRPr lang="en-US"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US" dirty="0" smtClean="0"/>
              <a:t>Accept recommended changes to the Town’s Coastal Waters and Harbor Ordinance</a:t>
            </a:r>
          </a:p>
          <a:p>
            <a:pPr marL="284163" indent="-284163">
              <a:lnSpc>
                <a:spcPct val="150000"/>
              </a:lnSpc>
              <a:buNone/>
            </a:pPr>
            <a:r>
              <a:rPr lang="en-US" dirty="0" smtClean="0"/>
              <a:t>	(Section 3.0, Page 9).</a:t>
            </a:r>
          </a:p>
          <a:p>
            <a:pPr>
              <a:lnSpc>
                <a:spcPct val="150000"/>
              </a:lnSpc>
            </a:pPr>
            <a:r>
              <a:rPr lang="en-US" dirty="0" smtClean="0"/>
              <a:t>Resolve Kettle Cove/Crescent Beach area access and circulation issues and implement</a:t>
            </a:r>
          </a:p>
          <a:p>
            <a:pPr marL="0" indent="0">
              <a:lnSpc>
                <a:spcPct val="150000"/>
              </a:lnSpc>
              <a:buNone/>
            </a:pPr>
            <a:r>
              <a:rPr lang="en-US" dirty="0" smtClean="0"/>
              <a:t>	other related changes (Section 4.4, Page 15).</a:t>
            </a:r>
          </a:p>
          <a:p>
            <a:pPr>
              <a:lnSpc>
                <a:spcPct val="150000"/>
              </a:lnSpc>
            </a:pPr>
            <a:r>
              <a:rPr lang="en-US" dirty="0" smtClean="0"/>
              <a:t>Complete the mooring mapping update process, revise the Town website mooring</a:t>
            </a:r>
          </a:p>
          <a:p>
            <a:pPr marL="0" indent="0">
              <a:lnSpc>
                <a:spcPct val="150000"/>
              </a:lnSpc>
              <a:buNone/>
            </a:pPr>
            <a:r>
              <a:rPr lang="en-US" dirty="0" smtClean="0"/>
              <a:t>	section to reflect current conditions, and continue to support a professional Harbormaster 	position (Section 5.0, Page 17).</a:t>
            </a:r>
          </a:p>
          <a:p>
            <a:pPr>
              <a:lnSpc>
                <a:spcPct val="150000"/>
              </a:lnSpc>
            </a:pPr>
            <a:r>
              <a:rPr lang="en-US" dirty="0" smtClean="0"/>
              <a:t>Maintain and improve upon places of public water access (Section 6.0, Page 19).</a:t>
            </a:r>
          </a:p>
          <a:p>
            <a:pPr>
              <a:lnSpc>
                <a:spcPct val="150000"/>
              </a:lnSpc>
            </a:pPr>
            <a:r>
              <a:rPr lang="en-US" dirty="0" smtClean="0"/>
              <a:t>Maintain a working waterfront by providing a balance between commercial and</a:t>
            </a:r>
          </a:p>
          <a:p>
            <a:pPr marL="0" indent="0">
              <a:lnSpc>
                <a:spcPct val="150000"/>
              </a:lnSpc>
              <a:buNone/>
            </a:pPr>
            <a:r>
              <a:rPr lang="en-US" dirty="0" smtClean="0"/>
              <a:t>	recreational uses (Section 8.0, Page 32).</a:t>
            </a:r>
          </a:p>
          <a:p>
            <a:pPr>
              <a:lnSpc>
                <a:spcPct val="150000"/>
              </a:lnSpc>
            </a:pPr>
            <a:r>
              <a:rPr lang="en-US" dirty="0" smtClean="0"/>
              <a:t>Take actions to mitigate adverse sea level rise consequences. (Section 9.0, Page 34).</a:t>
            </a:r>
          </a:p>
          <a:p>
            <a:pPr>
              <a:lnSpc>
                <a:spcPct val="150000"/>
              </a:lnSpc>
            </a:pPr>
            <a:r>
              <a:rPr lang="en-US" dirty="0" smtClean="0"/>
              <a:t>Conduct a comprehensive review of the Town’s marine resources and its management</a:t>
            </a:r>
          </a:p>
          <a:p>
            <a:pPr marL="0" indent="0">
              <a:lnSpc>
                <a:spcPct val="150000"/>
              </a:lnSpc>
              <a:buNone/>
            </a:pPr>
            <a:r>
              <a:rPr lang="en-US" dirty="0" smtClean="0"/>
              <a:t>	on a time frame not to exceed a 10-year duration. (Section 10.0, Page 36).</a:t>
            </a:r>
            <a:endParaRPr lang="en-US" dirty="0"/>
          </a:p>
        </p:txBody>
      </p:sp>
    </p:spTree>
    <p:extLst>
      <p:ext uri="{BB962C8B-B14F-4D97-AF65-F5344CB8AC3E}">
        <p14:creationId xmlns:p14="http://schemas.microsoft.com/office/powerpoint/2010/main" val="165784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Survey</a:t>
            </a:r>
            <a:endParaRPr lang="en-US" dirty="0"/>
          </a:p>
        </p:txBody>
      </p:sp>
      <p:sp>
        <p:nvSpPr>
          <p:cNvPr id="3" name="Content Placeholder 2"/>
          <p:cNvSpPr>
            <a:spLocks noGrp="1"/>
          </p:cNvSpPr>
          <p:nvPr>
            <p:ph idx="1"/>
          </p:nvPr>
        </p:nvSpPr>
        <p:spPr/>
        <p:txBody>
          <a:bodyPr/>
          <a:lstStyle/>
          <a:p>
            <a:pPr marL="0" indent="0">
              <a:buNone/>
            </a:pPr>
            <a:r>
              <a:rPr lang="en-US" dirty="0" smtClean="0"/>
              <a:t>Survey goal </a:t>
            </a:r>
            <a:r>
              <a:rPr lang="mr-IN" dirty="0" smtClean="0"/>
              <a:t>–</a:t>
            </a:r>
            <a:r>
              <a:rPr lang="en-US" dirty="0" smtClean="0"/>
              <a:t> to gain current understanding and insights into how residents use and attitudes toward the Cape shoreline and waterways.</a:t>
            </a:r>
          </a:p>
          <a:p>
            <a:pPr marL="0" indent="0">
              <a:buNone/>
            </a:pPr>
            <a:endParaRPr lang="en-US" dirty="0"/>
          </a:p>
          <a:p>
            <a:pPr marL="0" indent="0">
              <a:buNone/>
            </a:pPr>
            <a:r>
              <a:rPr lang="en-US" dirty="0" smtClean="0"/>
              <a:t>Total respondents - 497</a:t>
            </a:r>
          </a:p>
          <a:p>
            <a:pPr marL="0" indent="0">
              <a:buNone/>
            </a:pPr>
            <a:endParaRPr lang="en-US" dirty="0"/>
          </a:p>
        </p:txBody>
      </p:sp>
    </p:spTree>
    <p:extLst>
      <p:ext uri="{BB962C8B-B14F-4D97-AF65-F5344CB8AC3E}">
        <p14:creationId xmlns:p14="http://schemas.microsoft.com/office/powerpoint/2010/main" val="181857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4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128"/>
            <a:ext cx="9144000" cy="4175074"/>
          </a:xfrm>
          <a:prstGeom prst="rect">
            <a:avLst/>
          </a:prstGeom>
        </p:spPr>
      </p:pic>
      <p:sp>
        <p:nvSpPr>
          <p:cNvPr id="3" name="TextBox 2"/>
          <p:cNvSpPr txBox="1"/>
          <p:nvPr/>
        </p:nvSpPr>
        <p:spPr>
          <a:xfrm>
            <a:off x="566982" y="5295884"/>
            <a:ext cx="7450142" cy="369332"/>
          </a:xfrm>
          <a:prstGeom prst="rect">
            <a:avLst/>
          </a:prstGeom>
          <a:noFill/>
        </p:spPr>
        <p:txBody>
          <a:bodyPr wrap="square" rtlCol="0">
            <a:spAutoFit/>
          </a:bodyPr>
          <a:lstStyle/>
          <a:p>
            <a:r>
              <a:rPr lang="en-US" dirty="0" smtClean="0"/>
              <a:t>Virtually all respondent were year-round Cape residents.</a:t>
            </a:r>
            <a:endParaRPr lang="en-US" dirty="0"/>
          </a:p>
        </p:txBody>
      </p:sp>
    </p:spTree>
    <p:extLst>
      <p:ext uri="{BB962C8B-B14F-4D97-AF65-F5344CB8AC3E}">
        <p14:creationId xmlns:p14="http://schemas.microsoft.com/office/powerpoint/2010/main" val="3262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669"/>
            <a:ext cx="9144000" cy="5059680"/>
          </a:xfrm>
          <a:prstGeom prst="rect">
            <a:avLst/>
          </a:prstGeom>
        </p:spPr>
      </p:pic>
      <p:sp>
        <p:nvSpPr>
          <p:cNvPr id="4" name="TextBox 3"/>
          <p:cNvSpPr txBox="1"/>
          <p:nvPr/>
        </p:nvSpPr>
        <p:spPr>
          <a:xfrm>
            <a:off x="532963" y="5404349"/>
            <a:ext cx="7597557" cy="1200329"/>
          </a:xfrm>
          <a:prstGeom prst="rect">
            <a:avLst/>
          </a:prstGeom>
          <a:noFill/>
        </p:spPr>
        <p:txBody>
          <a:bodyPr wrap="square" rtlCol="0">
            <a:spAutoFit/>
          </a:bodyPr>
          <a:lstStyle/>
          <a:p>
            <a:r>
              <a:rPr lang="en-US" dirty="0"/>
              <a:t>Public access is “Extremely/Very Important” to 92% of respondents</a:t>
            </a:r>
          </a:p>
          <a:p>
            <a:pPr marL="623888" lvl="1" indent="-166688">
              <a:buFontTx/>
              <a:buChar char="-"/>
            </a:pPr>
            <a:r>
              <a:rPr lang="en-US" dirty="0" smtClean="0"/>
              <a:t>Reason </a:t>
            </a:r>
            <a:r>
              <a:rPr lang="en-US" dirty="0"/>
              <a:t>we live/moved </a:t>
            </a:r>
            <a:r>
              <a:rPr lang="en-US" dirty="0" smtClean="0"/>
              <a:t>here</a:t>
            </a:r>
          </a:p>
          <a:p>
            <a:pPr marL="396875" lvl="1" indent="60325"/>
            <a:r>
              <a:rPr lang="en-US" dirty="0" smtClean="0"/>
              <a:t> - Residents </a:t>
            </a:r>
            <a:r>
              <a:rPr lang="en-US" dirty="0"/>
              <a:t>are </a:t>
            </a:r>
            <a:r>
              <a:rPr lang="en-US" u="sng" dirty="0"/>
              <a:t>very</a:t>
            </a:r>
            <a:r>
              <a:rPr lang="en-US" dirty="0"/>
              <a:t> protective of the access they have now</a:t>
            </a:r>
          </a:p>
          <a:p>
            <a:endParaRPr lang="en-US" dirty="0"/>
          </a:p>
        </p:txBody>
      </p:sp>
    </p:spTree>
    <p:extLst>
      <p:ext uri="{BB962C8B-B14F-4D97-AF65-F5344CB8AC3E}">
        <p14:creationId xmlns:p14="http://schemas.microsoft.com/office/powerpoint/2010/main" val="4287019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TotalTime>
  <Words>1407</Words>
  <Application>Microsoft Office PowerPoint</Application>
  <PresentationFormat>On-screen Show (4:3)</PresentationFormat>
  <Paragraphs>185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Calibri-Italic</vt:lpstr>
      <vt:lpstr>Mangal</vt:lpstr>
      <vt:lpstr>Wingdings</vt:lpstr>
      <vt:lpstr>Office Theme</vt:lpstr>
      <vt:lpstr>Harbors Committee Report</vt:lpstr>
      <vt:lpstr>PowerPoint Presentation</vt:lpstr>
      <vt:lpstr>PowerPoint Presentation</vt:lpstr>
      <vt:lpstr>Background</vt:lpstr>
      <vt:lpstr>Harbors Committee Charge 2017</vt:lpstr>
      <vt:lpstr>Summary Recommendations</vt:lpstr>
      <vt:lpstr>Resident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Town of Cape Elizabeth last conducted a major review of its harbors in the late 1980’s with nearly 30 years having passed since the last review of how our coastal water resources are serving our fishing, aquaculture and recreational boating needs, it is an opportune time to review issues relating to our harbors.</dc:title>
  <dc:creator>Jim Casey</dc:creator>
  <cp:lastModifiedBy>Debra Lane</cp:lastModifiedBy>
  <cp:revision>36</cp:revision>
  <cp:lastPrinted>2018-09-17T13:09:16Z</cp:lastPrinted>
  <dcterms:created xsi:type="dcterms:W3CDTF">2018-09-10T17:54:08Z</dcterms:created>
  <dcterms:modified xsi:type="dcterms:W3CDTF">2018-09-27T14:11:06Z</dcterms:modified>
</cp:coreProperties>
</file>